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164"/>
  </p:notesMasterIdLst>
  <p:handoutMasterIdLst>
    <p:handoutMasterId r:id="rId16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449" r:id="rId16"/>
    <p:sldId id="270" r:id="rId17"/>
    <p:sldId id="271" r:id="rId18"/>
    <p:sldId id="450" r:id="rId19"/>
    <p:sldId id="451" r:id="rId20"/>
    <p:sldId id="452" r:id="rId21"/>
    <p:sldId id="453" r:id="rId22"/>
    <p:sldId id="454" r:id="rId23"/>
    <p:sldId id="455" r:id="rId24"/>
    <p:sldId id="456" r:id="rId25"/>
    <p:sldId id="272" r:id="rId26"/>
    <p:sldId id="457" r:id="rId27"/>
    <p:sldId id="458" r:id="rId28"/>
    <p:sldId id="459" r:id="rId29"/>
    <p:sldId id="460" r:id="rId30"/>
    <p:sldId id="461" r:id="rId31"/>
    <p:sldId id="462" r:id="rId32"/>
    <p:sldId id="463" r:id="rId33"/>
    <p:sldId id="464" r:id="rId34"/>
    <p:sldId id="465" r:id="rId35"/>
    <p:sldId id="466" r:id="rId36"/>
    <p:sldId id="273" r:id="rId37"/>
    <p:sldId id="467" r:id="rId38"/>
    <p:sldId id="274" r:id="rId39"/>
    <p:sldId id="468" r:id="rId40"/>
    <p:sldId id="275" r:id="rId41"/>
    <p:sldId id="276" r:id="rId42"/>
    <p:sldId id="277" r:id="rId43"/>
    <p:sldId id="278" r:id="rId44"/>
    <p:sldId id="279" r:id="rId45"/>
    <p:sldId id="280" r:id="rId46"/>
    <p:sldId id="469" r:id="rId47"/>
    <p:sldId id="470" r:id="rId48"/>
    <p:sldId id="471" r:id="rId49"/>
    <p:sldId id="472" r:id="rId50"/>
    <p:sldId id="477" r:id="rId51"/>
    <p:sldId id="473" r:id="rId52"/>
    <p:sldId id="281" r:id="rId53"/>
    <p:sldId id="474" r:id="rId54"/>
    <p:sldId id="475" r:id="rId55"/>
    <p:sldId id="476" r:id="rId56"/>
    <p:sldId id="282" r:id="rId57"/>
    <p:sldId id="479" r:id="rId58"/>
    <p:sldId id="480" r:id="rId59"/>
    <p:sldId id="481" r:id="rId60"/>
    <p:sldId id="478" r:id="rId61"/>
    <p:sldId id="283" r:id="rId62"/>
    <p:sldId id="482" r:id="rId63"/>
    <p:sldId id="483" r:id="rId64"/>
    <p:sldId id="484" r:id="rId65"/>
    <p:sldId id="485" r:id="rId66"/>
    <p:sldId id="284" r:id="rId67"/>
    <p:sldId id="285" r:id="rId68"/>
    <p:sldId id="486" r:id="rId69"/>
    <p:sldId id="286" r:id="rId70"/>
    <p:sldId id="487" r:id="rId71"/>
    <p:sldId id="287" r:id="rId72"/>
    <p:sldId id="488" r:id="rId73"/>
    <p:sldId id="489" r:id="rId74"/>
    <p:sldId id="288" r:id="rId75"/>
    <p:sldId id="289" r:id="rId76"/>
    <p:sldId id="490" r:id="rId77"/>
    <p:sldId id="492" r:id="rId78"/>
    <p:sldId id="491" r:id="rId79"/>
    <p:sldId id="493" r:id="rId80"/>
    <p:sldId id="494" r:id="rId81"/>
    <p:sldId id="495" r:id="rId82"/>
    <p:sldId id="496" r:id="rId83"/>
    <p:sldId id="497" r:id="rId84"/>
    <p:sldId id="498" r:id="rId85"/>
    <p:sldId id="499" r:id="rId86"/>
    <p:sldId id="500" r:id="rId87"/>
    <p:sldId id="501" r:id="rId88"/>
    <p:sldId id="502" r:id="rId89"/>
    <p:sldId id="290" r:id="rId90"/>
    <p:sldId id="291" r:id="rId91"/>
    <p:sldId id="292" r:id="rId92"/>
    <p:sldId id="293" r:id="rId93"/>
    <p:sldId id="295" r:id="rId94"/>
    <p:sldId id="296" r:id="rId95"/>
    <p:sldId id="503" r:id="rId96"/>
    <p:sldId id="504" r:id="rId97"/>
    <p:sldId id="505" r:id="rId98"/>
    <p:sldId id="506" r:id="rId99"/>
    <p:sldId id="507" r:id="rId100"/>
    <p:sldId id="508" r:id="rId101"/>
    <p:sldId id="297" r:id="rId102"/>
    <p:sldId id="298" r:id="rId103"/>
    <p:sldId id="509" r:id="rId104"/>
    <p:sldId id="299" r:id="rId105"/>
    <p:sldId id="510" r:id="rId106"/>
    <p:sldId id="300" r:id="rId107"/>
    <p:sldId id="301" r:id="rId108"/>
    <p:sldId id="302" r:id="rId109"/>
    <p:sldId id="511" r:id="rId110"/>
    <p:sldId id="512" r:id="rId111"/>
    <p:sldId id="303" r:id="rId112"/>
    <p:sldId id="304" r:id="rId113"/>
    <p:sldId id="513" r:id="rId114"/>
    <p:sldId id="305" r:id="rId115"/>
    <p:sldId id="514" r:id="rId116"/>
    <p:sldId id="515" r:id="rId117"/>
    <p:sldId id="516" r:id="rId118"/>
    <p:sldId id="306" r:id="rId119"/>
    <p:sldId id="517" r:id="rId120"/>
    <p:sldId id="518" r:id="rId121"/>
    <p:sldId id="307" r:id="rId122"/>
    <p:sldId id="519" r:id="rId123"/>
    <p:sldId id="520" r:id="rId124"/>
    <p:sldId id="308" r:id="rId125"/>
    <p:sldId id="521" r:id="rId126"/>
    <p:sldId id="522" r:id="rId127"/>
    <p:sldId id="309" r:id="rId128"/>
    <p:sldId id="310" r:id="rId129"/>
    <p:sldId id="523" r:id="rId130"/>
    <p:sldId id="524" r:id="rId131"/>
    <p:sldId id="525" r:id="rId132"/>
    <p:sldId id="526" r:id="rId133"/>
    <p:sldId id="311" r:id="rId134"/>
    <p:sldId id="527" r:id="rId135"/>
    <p:sldId id="312" r:id="rId136"/>
    <p:sldId id="528" r:id="rId137"/>
    <p:sldId id="529" r:id="rId138"/>
    <p:sldId id="530" r:id="rId139"/>
    <p:sldId id="531" r:id="rId140"/>
    <p:sldId id="313" r:id="rId141"/>
    <p:sldId id="532" r:id="rId142"/>
    <p:sldId id="314" r:id="rId143"/>
    <p:sldId id="315" r:id="rId144"/>
    <p:sldId id="533" r:id="rId145"/>
    <p:sldId id="316" r:id="rId146"/>
    <p:sldId id="535" r:id="rId147"/>
    <p:sldId id="536" r:id="rId148"/>
    <p:sldId id="534" r:id="rId149"/>
    <p:sldId id="537" r:id="rId150"/>
    <p:sldId id="538" r:id="rId151"/>
    <p:sldId id="317" r:id="rId152"/>
    <p:sldId id="318" r:id="rId153"/>
    <p:sldId id="539" r:id="rId154"/>
    <p:sldId id="319" r:id="rId155"/>
    <p:sldId id="540" r:id="rId156"/>
    <p:sldId id="541" r:id="rId157"/>
    <p:sldId id="542" r:id="rId158"/>
    <p:sldId id="543" r:id="rId159"/>
    <p:sldId id="320" r:id="rId160"/>
    <p:sldId id="544" r:id="rId161"/>
    <p:sldId id="321" r:id="rId162"/>
    <p:sldId id="322" r:id="rId163"/>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21806F-91F7-4ED3-B824-7114EFD5AE0C}">
  <a:tblStyle styleId="{1021806F-91F7-4ED3-B824-7114EFD5A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1"/>
    <p:restoredTop sz="94693"/>
  </p:normalViewPr>
  <p:slideViewPr>
    <p:cSldViewPr snapToGrid="0">
      <p:cViewPr varScale="1">
        <p:scale>
          <a:sx n="75" d="100"/>
          <a:sy n="75" d="100"/>
        </p:scale>
        <p:origin x="456" y="184"/>
      </p:cViewPr>
      <p:guideLst/>
    </p:cSldViewPr>
  </p:slideViewPr>
  <p:outlineViewPr>
    <p:cViewPr>
      <p:scale>
        <a:sx n="33" d="100"/>
        <a:sy n="33" d="100"/>
      </p:scale>
      <p:origin x="0" y="-52048"/>
    </p:cViewPr>
  </p:outlineViewPr>
  <p:notesTextViewPr>
    <p:cViewPr>
      <p:scale>
        <a:sx n="1" d="1"/>
        <a:sy n="1" d="1"/>
      </p:scale>
      <p:origin x="0" y="0"/>
    </p:cViewPr>
  </p:notesTextViewPr>
  <p:notesViewPr>
    <p:cSldViewPr snapToGrid="0">
      <p:cViewPr varScale="1">
        <p:scale>
          <a:sx n="94" d="100"/>
          <a:sy n="94" d="100"/>
        </p:scale>
        <p:origin x="4040"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A52EED-C2D5-E159-D5FC-08D411F475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a:extLst>
              <a:ext uri="{FF2B5EF4-FFF2-40B4-BE49-F238E27FC236}">
                <a16:creationId xmlns:a16="http://schemas.microsoft.com/office/drawing/2014/main" id="{08FC60B7-801E-99ED-93C3-EFD74E3672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1761F6-8B56-0147-B988-6B35F6D6F0B1}" type="datetimeFigureOut">
              <a:rPr lang="en-TR" smtClean="0"/>
              <a:t>30.04.2024</a:t>
            </a:fld>
            <a:endParaRPr lang="en-TR"/>
          </a:p>
        </p:txBody>
      </p:sp>
      <p:sp>
        <p:nvSpPr>
          <p:cNvPr id="4" name="Footer Placeholder 3">
            <a:extLst>
              <a:ext uri="{FF2B5EF4-FFF2-40B4-BE49-F238E27FC236}">
                <a16:creationId xmlns:a16="http://schemas.microsoft.com/office/drawing/2014/main" id="{F80646BE-8C15-4110-9F52-C2E9C24BF1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5" name="Slide Number Placeholder 4">
            <a:extLst>
              <a:ext uri="{FF2B5EF4-FFF2-40B4-BE49-F238E27FC236}">
                <a16:creationId xmlns:a16="http://schemas.microsoft.com/office/drawing/2014/main" id="{3C762EA3-4DED-C347-6B53-E1C7567759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B5DC3F-81E3-E140-8069-ECE6908D1FE6}" type="slidenum">
              <a:rPr lang="en-TR" smtClean="0"/>
              <a:t>‹#›</a:t>
            </a:fld>
            <a:endParaRPr lang="en-TR"/>
          </a:p>
        </p:txBody>
      </p:sp>
    </p:spTree>
    <p:extLst>
      <p:ext uri="{BB962C8B-B14F-4D97-AF65-F5344CB8AC3E}">
        <p14:creationId xmlns:p14="http://schemas.microsoft.com/office/powerpoint/2010/main" val="18104783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e59cd3d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e59cd3d5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804d0bef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804d0bef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804d0bef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804d0bef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804d0bef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804d0bef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804d0bef9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804d0bef9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d94a6c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9d94a6c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9d94a6c0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9d94a6c0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ad378e41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ad378e41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d94a6c0b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d94a6c0b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ad378e41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ad378e41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ad378e4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9ad378e4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 your function names some space.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6b36fcba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6b36fcba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9ad378e41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9ad378e41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b7b044a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b7b044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b7b044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b7b044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9b7b044a3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9b7b044a3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9b7b044a3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9b7b044a3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b7b044a3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9b7b044a3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9b7b044a3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9b7b044a3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b7b044a3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9b7b044a3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a03a85f72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a03a85f72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a03a85f728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a03a85f728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804d0bef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804d0bef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3a85f728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3a85f728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a03a85f728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a03a85f728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03a85f728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a03a85f728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03a85f728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03a85f728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a03a85f728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a03a85f728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0c0e5023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0c0e5023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a0c0e5023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a0c0e5023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a0c0e5023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a0c0e5023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0c0e5023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0c0e5023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a0c0e502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a0c0e502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804d0bef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9804d0bef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1c119ccd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a1c119ccd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a1c119c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a1c119c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0c0e5023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0c0e5023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9d043b16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9d043b16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9d043b166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9d043b16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d043b166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d043b166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9d043b166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9d043b166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9d043b166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9d043b166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9d043b166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9d043b166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a1f03688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a1f03688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804d0bef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804d0bef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f0368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f0368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1f03688d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a1f03688d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a1f03688d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a1f03688d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9d043b166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9d043b166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9d043b166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9d043b166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9d043b166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9d043b166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9fb04771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9fb04771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9fb04771b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9fb04771b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9fb04772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9fb04772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b04772a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b04772a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804d0bef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804d0bef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fb04771b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fb04771b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9fb04772a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9fb04772a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9fb04771b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9fb04771b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fb04771b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fb04771b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9fb04771b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9fb04771b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9fd02469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9fd02469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9fd024692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9fd024692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35de201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35de201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35de201c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35de201c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804d0bef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804d0bef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1"/>
        <p:cNvGrpSpPr/>
        <p:nvPr/>
      </p:nvGrpSpPr>
      <p:grpSpPr>
        <a:xfrm>
          <a:off x="0" y="0"/>
          <a:ext cx="0" cy="0"/>
          <a:chOff x="0" y="0"/>
          <a:chExt cx="0" cy="0"/>
        </a:xfrm>
      </p:grpSpPr>
      <p:sp>
        <p:nvSpPr>
          <p:cNvPr id="52" name="Google Shape;52;p14"/>
          <p:cNvSpPr/>
          <p:nvPr/>
        </p:nvSpPr>
        <p:spPr>
          <a:xfrm>
            <a:off x="0" y="3838025"/>
            <a:ext cx="18288000" cy="1980000"/>
          </a:xfrm>
          <a:prstGeom prst="rect">
            <a:avLst/>
          </a:prstGeom>
          <a:solidFill>
            <a:srgbClr val="FFFFFF">
              <a:alpha val="7346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3" name="Google Shape;53;p14"/>
          <p:cNvSpPr txBox="1">
            <a:spLocks noGrp="1"/>
          </p:cNvSpPr>
          <p:nvPr>
            <p:ph type="title"/>
          </p:nvPr>
        </p:nvSpPr>
        <p:spPr>
          <a:xfrm>
            <a:off x="462550" y="4208225"/>
            <a:ext cx="17077200" cy="1239600"/>
          </a:xfrm>
          <a:prstGeom prst="rect">
            <a:avLst/>
          </a:prstGeom>
          <a:noFill/>
          <a:ln>
            <a:noFill/>
          </a:ln>
        </p:spPr>
        <p:txBody>
          <a:bodyPr spcFirstLastPara="1" wrap="square" lIns="182850" tIns="182850" rIns="182850" bIns="182850" anchor="ctr" anchorCtr="0">
            <a:noAutofit/>
          </a:bodyPr>
          <a:lstStyle>
            <a:lvl1pPr marL="0" marR="0" lvl="0" indent="0" rtl="0">
              <a:lnSpc>
                <a:spcPct val="100000"/>
              </a:lnSpc>
              <a:spcBef>
                <a:spcPts val="0"/>
              </a:spcBef>
              <a:spcAft>
                <a:spcPts val="0"/>
              </a:spcAft>
              <a:buSzPts val="6800"/>
              <a:buFont typeface="Helvetica Neue"/>
              <a:buNone/>
              <a:defRPr sz="6800" b="1" i="0" u="none" strike="noStrike" cap="none">
                <a:latin typeface="Helvetica Neue"/>
                <a:ea typeface="Helvetica Neue"/>
                <a:cs typeface="Helvetica Neue"/>
                <a:sym typeface="Helvetica Neue"/>
              </a:defRPr>
            </a:lvl1pPr>
            <a:lvl2pPr marL="0" marR="0" lvl="1" indent="1778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2pPr>
            <a:lvl3pPr marL="0" marR="0" lvl="2" indent="3556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3pPr>
            <a:lvl4pPr marL="0" marR="0" lvl="3" indent="5080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4pPr>
            <a:lvl5pPr marL="0" marR="0" lvl="4" indent="6858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5pPr>
            <a:lvl6pPr marL="0" marR="0" lvl="5" indent="8636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6pPr>
            <a:lvl7pPr marL="0" marR="0" lvl="6" indent="10414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7pPr>
            <a:lvl8pPr marL="0" marR="0" lvl="7" indent="11938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8pPr>
            <a:lvl9pPr marL="0" marR="0" lvl="8" indent="13716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9pPr>
          </a:lstStyle>
          <a:p>
            <a:endParaRPr/>
          </a:p>
        </p:txBody>
      </p:sp>
      <p:sp>
        <p:nvSpPr>
          <p:cNvPr id="54" name="Google Shape;54;p14"/>
          <p:cNvSpPr txBox="1"/>
          <p:nvPr/>
        </p:nvSpPr>
        <p:spPr>
          <a:xfrm>
            <a:off x="7536400" y="175975"/>
            <a:ext cx="2929500" cy="50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latin typeface="Helvetica Neue"/>
                <a:ea typeface="Helvetica Neue"/>
                <a:cs typeface="Helvetica Neue"/>
                <a:sym typeface="Helvetica Neue"/>
              </a:rPr>
              <a:t>Unity 2020.1</a:t>
            </a:r>
            <a:endParaRPr sz="2400">
              <a:solidFill>
                <a:srgbClr val="FFFFFF"/>
              </a:solidFill>
              <a:latin typeface="Helvetica Neue"/>
              <a:ea typeface="Helvetica Neue"/>
              <a:cs typeface="Helvetica Neue"/>
              <a:sym typeface="Helvetica Neue"/>
            </a:endParaRPr>
          </a:p>
        </p:txBody>
      </p:sp>
      <p:sp>
        <p:nvSpPr>
          <p:cNvPr id="55" name="Google Shape;55;p14"/>
          <p:cNvSpPr/>
          <p:nvPr/>
        </p:nvSpPr>
        <p:spPr>
          <a:xfrm>
            <a:off x="0" y="-67450"/>
            <a:ext cx="6235500" cy="1866600"/>
          </a:xfrm>
          <a:prstGeom prst="round2DiagRect">
            <a:avLst>
              <a:gd name="adj1" fmla="val 0"/>
              <a:gd name="adj2" fmla="val 0"/>
            </a:avLst>
          </a:prstGeom>
          <a:solidFill>
            <a:srgbClr val="FFFF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2">
            <a:alphaModFix/>
          </a:blip>
          <a:stretch>
            <a:fillRect/>
          </a:stretch>
        </p:blipFill>
        <p:spPr>
          <a:xfrm>
            <a:off x="147818" y="354257"/>
            <a:ext cx="5743125" cy="12405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llenge">
  <p:cSld name="Slid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5"/>
          <p:cNvSpPr/>
          <p:nvPr/>
        </p:nvSpPr>
        <p:spPr>
          <a:xfrm>
            <a:off x="0" y="0"/>
            <a:ext cx="18288000" cy="10287000"/>
          </a:xfrm>
          <a:prstGeom prst="rect">
            <a:avLst/>
          </a:prstGeom>
          <a:solidFill>
            <a:srgbClr val="000000">
              <a:alpha val="73160"/>
            </a:srgbClr>
          </a:solidFill>
          <a:ln>
            <a:noFill/>
          </a:ln>
        </p:spPr>
        <p:txBody>
          <a:bodyPr spcFirstLastPara="1" wrap="square" lIns="53550" tIns="53550" rIns="53550" bIns="535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59" name="Google Shape;59;p15"/>
          <p:cNvSpPr txBox="1">
            <a:spLocks noGrp="1"/>
          </p:cNvSpPr>
          <p:nvPr>
            <p:ph type="title"/>
          </p:nvPr>
        </p:nvSpPr>
        <p:spPr>
          <a:xfrm>
            <a:off x="860028" y="534094"/>
            <a:ext cx="16644000" cy="1254000"/>
          </a:xfrm>
          <a:prstGeom prst="rect">
            <a:avLst/>
          </a:prstGeom>
          <a:noFill/>
          <a:ln>
            <a:noFill/>
          </a:ln>
        </p:spPr>
        <p:txBody>
          <a:bodyPr spcFirstLastPara="1" wrap="square" lIns="182850" tIns="182850" rIns="182850" bIns="182850" anchor="t" anchorCtr="0">
            <a:noAutofit/>
          </a:bodyPr>
          <a:lstStyle>
            <a:lvl1pPr marL="0" marR="0" lvl="0" indent="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1pPr>
            <a:lvl2pPr marL="0" marR="0" lvl="1" indent="177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2pPr>
            <a:lvl3pPr marL="0" marR="0" lvl="2" indent="355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3pPr>
            <a:lvl4pPr marL="0" marR="0" lvl="3" indent="5080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4pPr>
            <a:lvl5pPr marL="0" marR="0" lvl="4" indent="685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5pPr>
            <a:lvl6pPr marL="0" marR="0" lvl="5" indent="863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6pPr>
            <a:lvl7pPr marL="0" marR="0" lvl="6" indent="10414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7pPr>
            <a:lvl8pPr marL="0" marR="0" lvl="7" indent="1193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8pPr>
            <a:lvl9pPr marL="0" marR="0" lvl="8" indent="1371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9pPr>
          </a:lstStyle>
          <a:p>
            <a:endParaRPr/>
          </a:p>
        </p:txBody>
      </p:sp>
      <p:sp>
        <p:nvSpPr>
          <p:cNvPr id="60" name="Google Shape;60;p15"/>
          <p:cNvSpPr txBox="1">
            <a:spLocks noGrp="1"/>
          </p:cNvSpPr>
          <p:nvPr>
            <p:ph type="body" idx="1"/>
          </p:nvPr>
        </p:nvSpPr>
        <p:spPr>
          <a:xfrm>
            <a:off x="860028" y="2138064"/>
            <a:ext cx="16644000" cy="7197000"/>
          </a:xfrm>
          <a:prstGeom prst="rect">
            <a:avLst/>
          </a:prstGeom>
          <a:noFill/>
          <a:ln>
            <a:noFill/>
          </a:ln>
        </p:spPr>
        <p:txBody>
          <a:bodyPr spcFirstLastPara="1" wrap="square" lIns="182850" tIns="182850" rIns="182850" bIns="182850" anchor="t" anchorCtr="0">
            <a:noAutofit/>
          </a:bodyPr>
          <a:lstStyle>
            <a:lvl1pPr marL="457200" marR="0" lvl="0" indent="-571500" algn="l" rtl="0">
              <a:lnSpc>
                <a:spcPct val="115000"/>
              </a:lnSpc>
              <a:spcBef>
                <a:spcPts val="0"/>
              </a:spcBef>
              <a:spcAft>
                <a:spcPts val="0"/>
              </a:spcAft>
              <a:buClr>
                <a:srgbClr val="FFFFFF"/>
              </a:buClr>
              <a:buSzPts val="5400"/>
              <a:buFont typeface="Helvetica Neue"/>
              <a:buChar char="●"/>
              <a:defRPr sz="5400" b="0" i="0" u="none" strike="noStrike" cap="none">
                <a:solidFill>
                  <a:srgbClr val="FFFFFF"/>
                </a:solidFill>
                <a:latin typeface="Helvetica Neue"/>
                <a:ea typeface="Helvetica Neue"/>
                <a:cs typeface="Helvetica Neue"/>
                <a:sym typeface="Helvetica Neue"/>
              </a:defRPr>
            </a:lvl1pPr>
            <a:lvl2pPr marL="914400" marR="0" lvl="1"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61" name="Google Shape;61;p15"/>
          <p:cNvSpPr/>
          <p:nvPr/>
        </p:nvSpPr>
        <p:spPr>
          <a:xfrm>
            <a:off x="0" y="9925425"/>
            <a:ext cx="18288000" cy="352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15"/>
          <p:cNvPicPr preferRelativeResize="0"/>
          <p:nvPr/>
        </p:nvPicPr>
        <p:blipFill>
          <a:blip r:embed="rId3">
            <a:alphaModFix/>
          </a:blip>
          <a:stretch>
            <a:fillRect/>
          </a:stretch>
        </p:blipFill>
        <p:spPr>
          <a:xfrm>
            <a:off x="102600" y="9900299"/>
            <a:ext cx="386701" cy="386701"/>
          </a:xfrm>
          <a:prstGeom prst="rect">
            <a:avLst/>
          </a:prstGeom>
          <a:noFill/>
          <a:ln>
            <a:noFill/>
          </a:ln>
        </p:spPr>
      </p:pic>
      <p:sp>
        <p:nvSpPr>
          <p:cNvPr id="63" name="Google Shape;63;p15"/>
          <p:cNvSpPr/>
          <p:nvPr/>
        </p:nvSpPr>
        <p:spPr>
          <a:xfrm>
            <a:off x="0" y="0"/>
            <a:ext cx="18288000" cy="9936300"/>
          </a:xfrm>
          <a:prstGeom prst="frame">
            <a:avLst>
              <a:gd name="adj1" fmla="val 3618"/>
            </a:avLst>
          </a:prstGeom>
          <a:solidFill>
            <a:srgbClr val="17A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16381565" y="8029435"/>
            <a:ext cx="3157200" cy="3157200"/>
          </a:xfrm>
          <a:prstGeom prst="pie">
            <a:avLst>
              <a:gd name="adj1" fmla="val 10778385"/>
              <a:gd name="adj2" fmla="val 16177414"/>
            </a:avLst>
          </a:prstGeom>
          <a:solidFill>
            <a:srgbClr val="17A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5" descr="File:Controls pause.svg - Wikimedia Commons"/>
          <p:cNvPicPr preferRelativeResize="0"/>
          <p:nvPr/>
        </p:nvPicPr>
        <p:blipFill>
          <a:blip r:embed="rId4">
            <a:alphaModFix/>
          </a:blip>
          <a:stretch>
            <a:fillRect/>
          </a:stretch>
        </p:blipFill>
        <p:spPr>
          <a:xfrm>
            <a:off x="16869648" y="8455723"/>
            <a:ext cx="1052625" cy="1052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Slide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6"/>
          <p:cNvSpPr/>
          <p:nvPr/>
        </p:nvSpPr>
        <p:spPr>
          <a:xfrm>
            <a:off x="0" y="0"/>
            <a:ext cx="18288000" cy="10287000"/>
          </a:xfrm>
          <a:prstGeom prst="rect">
            <a:avLst/>
          </a:prstGeom>
          <a:solidFill>
            <a:srgbClr val="000000">
              <a:alpha val="77000"/>
            </a:srgbClr>
          </a:solidFill>
          <a:ln>
            <a:noFill/>
          </a:ln>
        </p:spPr>
        <p:txBody>
          <a:bodyPr spcFirstLastPara="1" wrap="square" lIns="53550" tIns="53550" rIns="53550" bIns="535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68" name="Google Shape;68;p16"/>
          <p:cNvSpPr txBox="1">
            <a:spLocks noGrp="1"/>
          </p:cNvSpPr>
          <p:nvPr>
            <p:ph type="title"/>
          </p:nvPr>
        </p:nvSpPr>
        <p:spPr>
          <a:xfrm>
            <a:off x="860050" y="534100"/>
            <a:ext cx="16644000" cy="1254000"/>
          </a:xfrm>
          <a:prstGeom prst="rect">
            <a:avLst/>
          </a:prstGeom>
          <a:noFill/>
          <a:ln>
            <a:noFill/>
          </a:ln>
        </p:spPr>
        <p:txBody>
          <a:bodyPr spcFirstLastPara="1" wrap="square" lIns="182850" tIns="182850" rIns="182850" bIns="182850" anchor="t" anchorCtr="0">
            <a:noAutofit/>
          </a:bodyPr>
          <a:lstStyle>
            <a:lvl1pPr marL="0" marR="0" lvl="0" indent="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1pPr>
            <a:lvl2pPr marL="0" marR="0" lvl="1" indent="177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2pPr>
            <a:lvl3pPr marL="0" marR="0" lvl="2" indent="355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3pPr>
            <a:lvl4pPr marL="0" marR="0" lvl="3" indent="5080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4pPr>
            <a:lvl5pPr marL="0" marR="0" lvl="4" indent="685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5pPr>
            <a:lvl6pPr marL="0" marR="0" lvl="5" indent="863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6pPr>
            <a:lvl7pPr marL="0" marR="0" lvl="6" indent="10414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7pPr>
            <a:lvl8pPr marL="0" marR="0" lvl="7" indent="1193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8pPr>
            <a:lvl9pPr marL="0" marR="0" lvl="8" indent="1371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9pPr>
          </a:lstStyle>
          <a:p>
            <a:endParaRPr/>
          </a:p>
        </p:txBody>
      </p:sp>
      <p:sp>
        <p:nvSpPr>
          <p:cNvPr id="69" name="Google Shape;69;p16"/>
          <p:cNvSpPr txBox="1">
            <a:spLocks noGrp="1"/>
          </p:cNvSpPr>
          <p:nvPr>
            <p:ph type="body" idx="1"/>
          </p:nvPr>
        </p:nvSpPr>
        <p:spPr>
          <a:xfrm>
            <a:off x="860028" y="2138064"/>
            <a:ext cx="16644000" cy="7197000"/>
          </a:xfrm>
          <a:prstGeom prst="rect">
            <a:avLst/>
          </a:prstGeom>
          <a:noFill/>
          <a:ln>
            <a:noFill/>
          </a:ln>
        </p:spPr>
        <p:txBody>
          <a:bodyPr spcFirstLastPara="1" wrap="square" lIns="182850" tIns="182850" rIns="182850" bIns="182850" anchor="t" anchorCtr="0">
            <a:noAutofit/>
          </a:bodyPr>
          <a:lstStyle>
            <a:lvl1pPr marL="457200" marR="0" lvl="0" indent="-571500" algn="l" rtl="0">
              <a:lnSpc>
                <a:spcPct val="115000"/>
              </a:lnSpc>
              <a:spcBef>
                <a:spcPts val="0"/>
              </a:spcBef>
              <a:spcAft>
                <a:spcPts val="0"/>
              </a:spcAft>
              <a:buClr>
                <a:srgbClr val="FFFFFF"/>
              </a:buClr>
              <a:buSzPts val="5400"/>
              <a:buFont typeface="Helvetica Neue"/>
              <a:buChar char="●"/>
              <a:defRPr sz="5400" b="0" i="0" u="none" strike="noStrike" cap="none">
                <a:solidFill>
                  <a:srgbClr val="FFFFFF"/>
                </a:solidFill>
                <a:latin typeface="Helvetica Neue"/>
                <a:ea typeface="Helvetica Neue"/>
                <a:cs typeface="Helvetica Neue"/>
                <a:sym typeface="Helvetica Neue"/>
              </a:defRPr>
            </a:lvl1pPr>
            <a:lvl2pPr marL="914400" marR="0" lvl="1"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70" name="Google Shape;70;p16"/>
          <p:cNvSpPr/>
          <p:nvPr/>
        </p:nvSpPr>
        <p:spPr>
          <a:xfrm>
            <a:off x="0" y="9925425"/>
            <a:ext cx="18288000" cy="352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6"/>
          <p:cNvPicPr preferRelativeResize="0"/>
          <p:nvPr/>
        </p:nvPicPr>
        <p:blipFill>
          <a:blip r:embed="rId3">
            <a:alphaModFix/>
          </a:blip>
          <a:stretch>
            <a:fillRect/>
          </a:stretch>
        </p:blipFill>
        <p:spPr>
          <a:xfrm>
            <a:off x="102600" y="9900299"/>
            <a:ext cx="386701" cy="3867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hyperlink" Target="https://docs.unity3d.com/ScriptReference/AudioSource.html"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docs.unity3d.com/ScriptReference/SceneManagement.SceneManager.html" TargetMode="Externa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1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docs.unity3d.com/2020.1/Documentation/ScriptReference/Input.html"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Section Intro - Project Boost</a:t>
            </a:r>
            <a:endParaRPr dirty="0">
              <a:latin typeface="Times New Roman" panose="02020603050405020304" pitchFamily="18" charset="0"/>
              <a:cs typeface="Times New Roman" panose="02020603050405020304" pitchFamily="18" charset="0"/>
            </a:endParaRPr>
          </a:p>
        </p:txBody>
      </p:sp>
      <p:grpSp>
        <p:nvGrpSpPr>
          <p:cNvPr id="79" name="Google Shape;79;p18"/>
          <p:cNvGrpSpPr/>
          <p:nvPr/>
        </p:nvGrpSpPr>
        <p:grpSpPr>
          <a:xfrm>
            <a:off x="9" y="7332598"/>
            <a:ext cx="3052439" cy="2954400"/>
            <a:chOff x="9" y="7332598"/>
            <a:chExt cx="3052439" cy="2954400"/>
          </a:xfrm>
        </p:grpSpPr>
        <p:grpSp>
          <p:nvGrpSpPr>
            <p:cNvPr id="80" name="Google Shape;80;p18"/>
            <p:cNvGrpSpPr/>
            <p:nvPr/>
          </p:nvGrpSpPr>
          <p:grpSpPr>
            <a:xfrm>
              <a:off x="9" y="7332598"/>
              <a:ext cx="3052439" cy="2954400"/>
              <a:chOff x="1364655" y="1538168"/>
              <a:chExt cx="1526219" cy="1477200"/>
            </a:xfrm>
          </p:grpSpPr>
          <p:sp>
            <p:nvSpPr>
              <p:cNvPr id="81" name="Google Shape;81;p18"/>
              <p:cNvSpPr/>
              <p:nvPr/>
            </p:nvSpPr>
            <p:spPr>
              <a:xfrm>
                <a:off x="1364655" y="1538168"/>
                <a:ext cx="1526100" cy="1477200"/>
              </a:xfrm>
              <a:prstGeom prst="rect">
                <a:avLst/>
              </a:prstGeom>
              <a:solidFill>
                <a:srgbClr val="FFFFFF">
                  <a:alpha val="7333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pic>
            <p:nvPicPr>
              <p:cNvPr id="82" name="Google Shape;82;p18"/>
              <p:cNvPicPr preferRelativeResize="0"/>
              <p:nvPr/>
            </p:nvPicPr>
            <p:blipFill rotWithShape="1">
              <a:blip r:embed="rId3">
                <a:alphaModFix/>
              </a:blip>
              <a:srcRect l="4914" r="4579" b="10674"/>
              <a:stretch/>
            </p:blipFill>
            <p:spPr>
              <a:xfrm>
                <a:off x="1514395" y="1671385"/>
                <a:ext cx="1226738" cy="1210760"/>
              </a:xfrm>
              <a:prstGeom prst="rect">
                <a:avLst/>
              </a:prstGeom>
              <a:noFill/>
              <a:ln>
                <a:noFill/>
              </a:ln>
            </p:spPr>
          </p:pic>
          <p:pic>
            <p:nvPicPr>
              <p:cNvPr id="83" name="Google Shape;83;p18"/>
              <p:cNvPicPr preferRelativeResize="0"/>
              <p:nvPr/>
            </p:nvPicPr>
            <p:blipFill>
              <a:blip r:embed="rId4">
                <a:alphaModFix/>
              </a:blip>
              <a:stretch>
                <a:fillRect/>
              </a:stretch>
            </p:blipFill>
            <p:spPr>
              <a:xfrm>
                <a:off x="2516207" y="2640694"/>
                <a:ext cx="374667" cy="374667"/>
              </a:xfrm>
              <a:prstGeom prst="rect">
                <a:avLst/>
              </a:prstGeom>
              <a:noFill/>
              <a:ln>
                <a:noFill/>
              </a:ln>
            </p:spPr>
          </p:pic>
        </p:grpSp>
        <p:sp>
          <p:nvSpPr>
            <p:cNvPr id="84" name="Google Shape;84;p18"/>
            <p:cNvSpPr txBox="1"/>
            <p:nvPr/>
          </p:nvSpPr>
          <p:spPr>
            <a:xfrm>
              <a:off x="152400" y="9595365"/>
              <a:ext cx="23145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latin typeface="Helvetica Neue"/>
                  <a:ea typeface="Helvetica Neue"/>
                  <a:cs typeface="Helvetica Neue"/>
                  <a:sym typeface="Helvetica Neue"/>
                </a:rPr>
                <a:t>Rick Davidson</a:t>
              </a:r>
              <a:endParaRPr sz="2400">
                <a:solidFill>
                  <a:srgbClr val="FFFFFF"/>
                </a:solidFill>
                <a:latin typeface="Helvetica Neue"/>
                <a:ea typeface="Helvetica Neue"/>
                <a:cs typeface="Helvetica Neue"/>
                <a:sym typeface="Helvetica Neue"/>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p:nvPr/>
        </p:nvSpPr>
        <p:spPr>
          <a:xfrm>
            <a:off x="5503025" y="3089200"/>
            <a:ext cx="5962200" cy="5442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6442625" y="3946600"/>
            <a:ext cx="4083000" cy="3727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latin typeface="Times New Roman" panose="02020603050405020304" pitchFamily="18" charset="0"/>
                <a:cs typeface="Times New Roman" panose="02020603050405020304" pitchFamily="18" charset="0"/>
              </a:rPr>
              <a:t>Soğan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tasarımı</a:t>
            </a:r>
            <a:endParaRPr dirty="0">
              <a:latin typeface="Times New Roman" panose="02020603050405020304" pitchFamily="18" charset="0"/>
              <a:cs typeface="Times New Roman" panose="02020603050405020304" pitchFamily="18" charset="0"/>
            </a:endParaRPr>
          </a:p>
        </p:txBody>
      </p:sp>
      <p:sp>
        <p:nvSpPr>
          <p:cNvPr id="180" name="Google Shape;180;p27"/>
          <p:cNvSpPr/>
          <p:nvPr/>
        </p:nvSpPr>
        <p:spPr>
          <a:xfrm>
            <a:off x="7161863" y="4765325"/>
            <a:ext cx="2633050" cy="209005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dirty="0" err="1">
                <a:solidFill>
                  <a:srgbClr val="FFFFFF"/>
                </a:solidFill>
              </a:rPr>
              <a:t>Çekirdek</a:t>
            </a:r>
            <a:r>
              <a:rPr lang="en-GB" sz="3000" dirty="0">
                <a:solidFill>
                  <a:srgbClr val="FFFFFF"/>
                </a:solidFill>
              </a:rPr>
              <a:t> </a:t>
            </a:r>
            <a:r>
              <a:rPr lang="en-GB" sz="3000" dirty="0" err="1">
                <a:solidFill>
                  <a:srgbClr val="FFFFFF"/>
                </a:solidFill>
              </a:rPr>
              <a:t>Özellik</a:t>
            </a:r>
            <a:endParaRPr sz="3000" dirty="0">
              <a:solidFill>
                <a:srgbClr val="FFFFFF"/>
              </a:solidFill>
            </a:endParaRPr>
          </a:p>
        </p:txBody>
      </p:sp>
      <p:sp>
        <p:nvSpPr>
          <p:cNvPr id="181" name="Google Shape;181;p27"/>
          <p:cNvSpPr txBox="1"/>
          <p:nvPr/>
        </p:nvSpPr>
        <p:spPr>
          <a:xfrm>
            <a:off x="12217350" y="4535450"/>
            <a:ext cx="4966200" cy="614100"/>
          </a:xfrm>
          <a:prstGeom prst="rect">
            <a:avLst/>
          </a:prstGeom>
          <a:noFill/>
          <a:ln>
            <a:noFill/>
          </a:ln>
        </p:spPr>
        <p:txBody>
          <a:bodyPr spcFirstLastPara="1" wrap="square" lIns="91425" tIns="91425" rIns="91425" bIns="91425" anchor="t" anchorCtr="0">
            <a:noAutofit/>
          </a:bodyPr>
          <a:lstStyle/>
          <a:p>
            <a:pPr lvl="0"/>
            <a:r>
              <a:rPr lang="en-GB" sz="3600" dirty="0">
                <a:solidFill>
                  <a:srgbClr val="FFFFFF"/>
                </a:solidFill>
              </a:rPr>
              <a:t>2. </a:t>
            </a:r>
            <a:r>
              <a:rPr lang="en-GB" sz="3600" dirty="0" err="1">
                <a:solidFill>
                  <a:srgbClr val="FFFFFF"/>
                </a:solidFill>
              </a:rPr>
              <a:t>en</a:t>
            </a:r>
            <a:r>
              <a:rPr lang="en-GB" sz="3600" dirty="0">
                <a:solidFill>
                  <a:srgbClr val="FFFFFF"/>
                </a:solidFill>
              </a:rPr>
              <a:t> </a:t>
            </a:r>
            <a:r>
              <a:rPr lang="en-GB" sz="3600" dirty="0" err="1">
                <a:solidFill>
                  <a:srgbClr val="FFFFFF"/>
                </a:solidFill>
              </a:rPr>
              <a:t>önemli</a:t>
            </a:r>
            <a:r>
              <a:rPr lang="en-GB" sz="3600" dirty="0">
                <a:solidFill>
                  <a:srgbClr val="FFFFFF"/>
                </a:solidFill>
              </a:rPr>
              <a:t> </a:t>
            </a:r>
            <a:r>
              <a:rPr lang="en-GB" sz="3600" dirty="0" err="1">
                <a:solidFill>
                  <a:srgbClr val="FFFFFF"/>
                </a:solidFill>
              </a:rPr>
              <a:t>özellik</a:t>
            </a:r>
            <a:endParaRPr sz="3600" dirty="0">
              <a:solidFill>
                <a:srgbClr val="FFFFFF"/>
              </a:solidFill>
            </a:endParaRPr>
          </a:p>
        </p:txBody>
      </p:sp>
      <p:sp>
        <p:nvSpPr>
          <p:cNvPr id="182" name="Google Shape;182;p27"/>
          <p:cNvSpPr txBox="1"/>
          <p:nvPr/>
        </p:nvSpPr>
        <p:spPr>
          <a:xfrm>
            <a:off x="11669875" y="2551550"/>
            <a:ext cx="49662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err="1">
                <a:solidFill>
                  <a:srgbClr val="FFFFFF"/>
                </a:solidFill>
              </a:rPr>
              <a:t>En</a:t>
            </a:r>
            <a:r>
              <a:rPr lang="en-GB" sz="3600" dirty="0">
                <a:solidFill>
                  <a:srgbClr val="FFFFFF"/>
                </a:solidFill>
              </a:rPr>
              <a:t> </a:t>
            </a:r>
            <a:r>
              <a:rPr lang="en-GB" sz="3600" dirty="0" err="1">
                <a:solidFill>
                  <a:srgbClr val="FFFFFF"/>
                </a:solidFill>
              </a:rPr>
              <a:t>önemli</a:t>
            </a:r>
            <a:r>
              <a:rPr lang="en-GB" sz="3600" dirty="0">
                <a:solidFill>
                  <a:srgbClr val="FFFFFF"/>
                </a:solidFill>
              </a:rPr>
              <a:t> </a:t>
            </a:r>
            <a:r>
              <a:rPr lang="en-GB" sz="3600" dirty="0" err="1">
                <a:solidFill>
                  <a:srgbClr val="FFFFFF"/>
                </a:solidFill>
              </a:rPr>
              <a:t>özellik</a:t>
            </a:r>
            <a:endParaRPr sz="3600" dirty="0">
              <a:solidFill>
                <a:srgbClr val="FFFFFF"/>
              </a:solidFill>
            </a:endParaRPr>
          </a:p>
        </p:txBody>
      </p:sp>
      <p:sp>
        <p:nvSpPr>
          <p:cNvPr id="183" name="Google Shape;183;p27"/>
          <p:cNvSpPr txBox="1"/>
          <p:nvPr/>
        </p:nvSpPr>
        <p:spPr>
          <a:xfrm>
            <a:off x="12137825" y="6759450"/>
            <a:ext cx="4966200" cy="614100"/>
          </a:xfrm>
          <a:prstGeom prst="rect">
            <a:avLst/>
          </a:prstGeom>
          <a:noFill/>
          <a:ln>
            <a:noFill/>
          </a:ln>
        </p:spPr>
        <p:txBody>
          <a:bodyPr spcFirstLastPara="1" wrap="square" lIns="91425" tIns="91425" rIns="91425" bIns="91425" anchor="t" anchorCtr="0">
            <a:noAutofit/>
          </a:bodyPr>
          <a:lstStyle/>
          <a:p>
            <a:pPr lvl="0"/>
            <a:r>
              <a:rPr lang="en-GB" sz="3600" dirty="0">
                <a:solidFill>
                  <a:srgbClr val="FFFFFF"/>
                </a:solidFill>
              </a:rPr>
              <a:t>3. </a:t>
            </a:r>
            <a:r>
              <a:rPr lang="en-GB" sz="3600" dirty="0" err="1">
                <a:solidFill>
                  <a:srgbClr val="FFFFFF"/>
                </a:solidFill>
              </a:rPr>
              <a:t>en</a:t>
            </a:r>
            <a:r>
              <a:rPr lang="en-GB" sz="3600" dirty="0">
                <a:solidFill>
                  <a:srgbClr val="FFFFFF"/>
                </a:solidFill>
              </a:rPr>
              <a:t> </a:t>
            </a:r>
            <a:r>
              <a:rPr lang="en-GB" sz="3600" dirty="0" err="1">
                <a:solidFill>
                  <a:srgbClr val="FFFFFF"/>
                </a:solidFill>
              </a:rPr>
              <a:t>önemli</a:t>
            </a:r>
            <a:r>
              <a:rPr lang="en-GB" sz="3600" dirty="0">
                <a:solidFill>
                  <a:srgbClr val="FFFFFF"/>
                </a:solidFill>
              </a:rPr>
              <a:t> </a:t>
            </a:r>
            <a:r>
              <a:rPr lang="en-GB" sz="3600" dirty="0" err="1">
                <a:solidFill>
                  <a:srgbClr val="FFFFFF"/>
                </a:solidFill>
              </a:rPr>
              <a:t>özellik</a:t>
            </a:r>
            <a:endParaRPr sz="3600" dirty="0">
              <a:solidFill>
                <a:srgbClr val="FFFFFF"/>
              </a:solidFill>
            </a:endParaRPr>
          </a:p>
        </p:txBody>
      </p:sp>
      <p:cxnSp>
        <p:nvCxnSpPr>
          <p:cNvPr id="184" name="Google Shape;184;p27"/>
          <p:cNvCxnSpPr/>
          <p:nvPr/>
        </p:nvCxnSpPr>
        <p:spPr>
          <a:xfrm flipH="1">
            <a:off x="8792825" y="2921150"/>
            <a:ext cx="2672400" cy="2254200"/>
          </a:xfrm>
          <a:prstGeom prst="straightConnector1">
            <a:avLst/>
          </a:prstGeom>
          <a:noFill/>
          <a:ln w="76200" cap="flat" cmpd="sng">
            <a:solidFill>
              <a:srgbClr val="FFFFFF"/>
            </a:solidFill>
            <a:prstDash val="solid"/>
            <a:round/>
            <a:headEnd type="none" w="med" len="med"/>
            <a:tailEnd type="triangle" w="med" len="med"/>
          </a:ln>
        </p:spPr>
      </p:cxnSp>
      <p:cxnSp>
        <p:nvCxnSpPr>
          <p:cNvPr id="185" name="Google Shape;185;p27"/>
          <p:cNvCxnSpPr/>
          <p:nvPr/>
        </p:nvCxnSpPr>
        <p:spPr>
          <a:xfrm flipH="1">
            <a:off x="10170975" y="4942675"/>
            <a:ext cx="1869600" cy="532800"/>
          </a:xfrm>
          <a:prstGeom prst="straightConnector1">
            <a:avLst/>
          </a:prstGeom>
          <a:noFill/>
          <a:ln w="76200" cap="flat" cmpd="sng">
            <a:solidFill>
              <a:srgbClr val="FFFFFF"/>
            </a:solidFill>
            <a:prstDash val="solid"/>
            <a:round/>
            <a:headEnd type="none" w="med" len="med"/>
            <a:tailEnd type="triangle" w="med" len="med"/>
          </a:ln>
        </p:spPr>
      </p:cxnSp>
      <p:cxnSp>
        <p:nvCxnSpPr>
          <p:cNvPr id="186" name="Google Shape;186;p27"/>
          <p:cNvCxnSpPr/>
          <p:nvPr/>
        </p:nvCxnSpPr>
        <p:spPr>
          <a:xfrm rot="10800000">
            <a:off x="10743950" y="7140150"/>
            <a:ext cx="1217100" cy="233400"/>
          </a:xfrm>
          <a:prstGeom prst="straightConnector1">
            <a:avLst/>
          </a:prstGeom>
          <a:noFill/>
          <a:ln w="76200" cap="flat" cmpd="sng">
            <a:solidFill>
              <a:srgbClr val="FFFFFF"/>
            </a:solidFill>
            <a:prstDash val="solid"/>
            <a:round/>
            <a:headEnd type="none" w="med" len="med"/>
            <a:tailEnd type="triangle" w="med" len="med"/>
          </a:ln>
        </p:spPr>
      </p:cxnSp>
      <p:sp>
        <p:nvSpPr>
          <p:cNvPr id="187" name="Google Shape;187;p27"/>
          <p:cNvSpPr/>
          <p:nvPr/>
        </p:nvSpPr>
        <p:spPr>
          <a:xfrm>
            <a:off x="6979675" y="5242825"/>
            <a:ext cx="682175" cy="978514"/>
          </a:xfrm>
          <a:custGeom>
            <a:avLst/>
            <a:gdLst/>
            <a:ahLst/>
            <a:cxnLst/>
            <a:rect l="l" t="t" r="r" b="b"/>
            <a:pathLst>
              <a:path w="27287" h="24558" extrusionOk="0">
                <a:moveTo>
                  <a:pt x="0" y="0"/>
                </a:moveTo>
                <a:lnTo>
                  <a:pt x="0" y="24558"/>
                </a:lnTo>
                <a:lnTo>
                  <a:pt x="27287" y="24558"/>
                </a:lnTo>
              </a:path>
            </a:pathLst>
          </a:custGeom>
          <a:noFill/>
          <a:ln w="76200" cap="flat" cmpd="sng">
            <a:solidFill>
              <a:srgbClr val="FF9900"/>
            </a:solidFill>
            <a:prstDash val="solid"/>
            <a:round/>
            <a:headEnd type="oval" w="med" len="med"/>
            <a:tailEnd type="stealth" w="med" len="med"/>
          </a:ln>
        </p:spPr>
      </p:sp>
      <p:sp>
        <p:nvSpPr>
          <p:cNvPr id="188" name="Google Shape;188;p27"/>
          <p:cNvSpPr/>
          <p:nvPr/>
        </p:nvSpPr>
        <p:spPr>
          <a:xfrm>
            <a:off x="6344100" y="4447700"/>
            <a:ext cx="1951000" cy="668525"/>
          </a:xfrm>
          <a:custGeom>
            <a:avLst/>
            <a:gdLst/>
            <a:ahLst/>
            <a:cxnLst/>
            <a:rect l="l" t="t" r="r" b="b"/>
            <a:pathLst>
              <a:path w="78040" h="26741" extrusionOk="0">
                <a:moveTo>
                  <a:pt x="0" y="0"/>
                </a:moveTo>
                <a:lnTo>
                  <a:pt x="78040" y="0"/>
                </a:lnTo>
                <a:lnTo>
                  <a:pt x="78040" y="26741"/>
                </a:lnTo>
              </a:path>
            </a:pathLst>
          </a:custGeom>
          <a:noFill/>
          <a:ln w="76200" cap="flat" cmpd="sng">
            <a:solidFill>
              <a:srgbClr val="FF9900"/>
            </a:solidFill>
            <a:prstDash val="solid"/>
            <a:round/>
            <a:headEnd type="oval" w="med" len="med"/>
            <a:tailEnd type="stealth" w="med" len="med"/>
          </a:ln>
        </p:spPr>
      </p:sp>
      <p:sp>
        <p:nvSpPr>
          <p:cNvPr id="189" name="Google Shape;189;p27"/>
          <p:cNvSpPr txBox="1"/>
          <p:nvPr/>
        </p:nvSpPr>
        <p:spPr>
          <a:xfrm>
            <a:off x="508000" y="3741200"/>
            <a:ext cx="5147650" cy="2254200"/>
          </a:xfrm>
          <a:prstGeom prst="rect">
            <a:avLst/>
          </a:prstGeom>
          <a:noFill/>
          <a:ln>
            <a:noFill/>
          </a:ln>
        </p:spPr>
        <p:txBody>
          <a:bodyPr spcFirstLastPara="1" wrap="square" lIns="91425" tIns="91425" rIns="91425" bIns="91425" anchor="t" anchorCtr="0">
            <a:noAutofit/>
          </a:bodyPr>
          <a:lstStyle/>
          <a:p>
            <a:pPr lvl="0"/>
            <a:r>
              <a:rPr lang="en-GB" sz="3600" dirty="0" err="1">
                <a:solidFill>
                  <a:srgbClr val="FF9900"/>
                </a:solidFill>
              </a:rPr>
              <a:t>Tüm</a:t>
            </a:r>
            <a:r>
              <a:rPr lang="en-GB" sz="3600" dirty="0">
                <a:solidFill>
                  <a:srgbClr val="FF9900"/>
                </a:solidFill>
              </a:rPr>
              <a:t> </a:t>
            </a:r>
            <a:r>
              <a:rPr lang="en-GB" sz="3600" dirty="0" err="1">
                <a:solidFill>
                  <a:srgbClr val="FF9900"/>
                </a:solidFill>
              </a:rPr>
              <a:t>özelliklerin</a:t>
            </a:r>
            <a:r>
              <a:rPr lang="en-GB" sz="3600" dirty="0">
                <a:solidFill>
                  <a:srgbClr val="FF9900"/>
                </a:solidFill>
              </a:rPr>
              <a:t> </a:t>
            </a:r>
            <a:r>
              <a:rPr lang="en-GB" sz="3600" dirty="0" err="1">
                <a:solidFill>
                  <a:srgbClr val="FF9900"/>
                </a:solidFill>
              </a:rPr>
              <a:t>çekirdeği</a:t>
            </a:r>
            <a:r>
              <a:rPr lang="en-GB" sz="3600" dirty="0">
                <a:solidFill>
                  <a:srgbClr val="FF9900"/>
                </a:solidFill>
              </a:rPr>
              <a:t> </a:t>
            </a:r>
            <a:r>
              <a:rPr lang="en-GB" sz="3600" dirty="0" err="1">
                <a:solidFill>
                  <a:srgbClr val="FF9900"/>
                </a:solidFill>
              </a:rPr>
              <a:t>beslemesi</a:t>
            </a:r>
            <a:r>
              <a:rPr lang="en-GB" sz="3600" dirty="0">
                <a:solidFill>
                  <a:srgbClr val="FF9900"/>
                </a:solidFill>
              </a:rPr>
              <a:t> </a:t>
            </a:r>
            <a:r>
              <a:rPr lang="en-GB" sz="3600" dirty="0" err="1">
                <a:solidFill>
                  <a:srgbClr val="FF9900"/>
                </a:solidFill>
              </a:rPr>
              <a:t>ve</a:t>
            </a:r>
            <a:r>
              <a:rPr lang="en-GB" sz="3600" dirty="0">
                <a:solidFill>
                  <a:srgbClr val="FF9900"/>
                </a:solidFill>
              </a:rPr>
              <a:t> </a:t>
            </a:r>
            <a:r>
              <a:rPr lang="en-GB" sz="3600" dirty="0" err="1">
                <a:solidFill>
                  <a:srgbClr val="FF9900"/>
                </a:solidFill>
              </a:rPr>
              <a:t>onu</a:t>
            </a:r>
            <a:r>
              <a:rPr lang="en-GB" sz="3600" dirty="0">
                <a:solidFill>
                  <a:srgbClr val="FF9900"/>
                </a:solidFill>
              </a:rPr>
              <a:t> </a:t>
            </a:r>
            <a:r>
              <a:rPr lang="en-GB" sz="3600" dirty="0" err="1">
                <a:solidFill>
                  <a:srgbClr val="FF9900"/>
                </a:solidFill>
              </a:rPr>
              <a:t>daha</a:t>
            </a:r>
            <a:r>
              <a:rPr lang="en-GB" sz="3600" dirty="0">
                <a:solidFill>
                  <a:srgbClr val="FF9900"/>
                </a:solidFill>
              </a:rPr>
              <a:t> </a:t>
            </a:r>
            <a:r>
              <a:rPr lang="en-GB" sz="3600" dirty="0" err="1">
                <a:solidFill>
                  <a:srgbClr val="FF9900"/>
                </a:solidFill>
              </a:rPr>
              <a:t>iyi</a:t>
            </a:r>
            <a:r>
              <a:rPr lang="en-GB" sz="3600" dirty="0">
                <a:solidFill>
                  <a:srgbClr val="FF9900"/>
                </a:solidFill>
              </a:rPr>
              <a:t> hale </a:t>
            </a:r>
            <a:r>
              <a:rPr lang="en-GB" sz="3600" dirty="0" err="1">
                <a:solidFill>
                  <a:srgbClr val="FF9900"/>
                </a:solidFill>
              </a:rPr>
              <a:t>getirmesi</a:t>
            </a:r>
            <a:r>
              <a:rPr lang="en-GB" sz="3600" dirty="0">
                <a:solidFill>
                  <a:srgbClr val="FF9900"/>
                </a:solidFill>
              </a:rPr>
              <a:t> </a:t>
            </a:r>
            <a:r>
              <a:rPr lang="en-GB" sz="3600" dirty="0" err="1">
                <a:solidFill>
                  <a:srgbClr val="FF9900"/>
                </a:solidFill>
              </a:rPr>
              <a:t>gerekir</a:t>
            </a:r>
            <a:endParaRPr lang="en-GB" sz="3600" dirty="0">
              <a:solidFill>
                <a:srgbClr val="FF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2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300"/>
                                        <p:tgtEl>
                                          <p:spTgt spid="185"/>
                                        </p:tgtEl>
                                      </p:cBhvr>
                                    </p:animEffect>
                                  </p:childTnLst>
                                </p:cTn>
                              </p:par>
                              <p:par>
                                <p:cTn id="16" presetID="10" presetClass="entr" presetSubtype="0" fill="hold" nodeType="withEffect">
                                  <p:stCondLst>
                                    <p:cond delay="0"/>
                                  </p:stCondLst>
                                  <p:childTnLst>
                                    <p:set>
                                      <p:cBhvr>
                                        <p:cTn id="17" dur="1" fill="hold">
                                          <p:stCondLst>
                                            <p:cond delay="0"/>
                                          </p:stCondLst>
                                        </p:cTn>
                                        <p:tgtEl>
                                          <p:spTgt spid="181"/>
                                        </p:tgtEl>
                                        <p:attrNameLst>
                                          <p:attrName>style.visibility</p:attrName>
                                        </p:attrNameLst>
                                      </p:cBhvr>
                                      <p:to>
                                        <p:strVal val="visible"/>
                                      </p:to>
                                    </p:set>
                                    <p:animEffect transition="in" filter="fade">
                                      <p:cBhvr>
                                        <p:cTn id="18" dur="1000"/>
                                        <p:tgtEl>
                                          <p:spTgt spid="1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6"/>
                                        </p:tgtEl>
                                        <p:attrNameLst>
                                          <p:attrName>style.visibility</p:attrName>
                                        </p:attrNameLst>
                                      </p:cBhvr>
                                      <p:to>
                                        <p:strVal val="visible"/>
                                      </p:to>
                                    </p:set>
                                    <p:animEffect transition="in" filter="fade">
                                      <p:cBhvr>
                                        <p:cTn id="23" dur="200"/>
                                        <p:tgtEl>
                                          <p:spTgt spid="186"/>
                                        </p:tgtEl>
                                      </p:cBhvr>
                                    </p:animEffect>
                                  </p:childTnLst>
                                </p:cTn>
                              </p:par>
                              <p:par>
                                <p:cTn id="24" presetID="10" presetClass="entr" presetSubtype="0" fill="hold" nodeType="withEffect">
                                  <p:stCondLst>
                                    <p:cond delay="0"/>
                                  </p:stCondLst>
                                  <p:childTnLst>
                                    <p:set>
                                      <p:cBhvr>
                                        <p:cTn id="25" dur="1" fill="hold">
                                          <p:stCondLst>
                                            <p:cond delay="0"/>
                                          </p:stCondLst>
                                        </p:cTn>
                                        <p:tgtEl>
                                          <p:spTgt spid="183"/>
                                        </p:tgtEl>
                                        <p:attrNameLst>
                                          <p:attrName>style.visibility</p:attrName>
                                        </p:attrNameLst>
                                      </p:cBhvr>
                                      <p:to>
                                        <p:strVal val="visible"/>
                                      </p:to>
                                    </p:set>
                                    <p:animEffect transition="in" filter="fade">
                                      <p:cBhvr>
                                        <p:cTn id="26" dur="1000"/>
                                        <p:tgtEl>
                                          <p:spTgt spid="1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8"/>
                                        </p:tgtEl>
                                        <p:attrNameLst>
                                          <p:attrName>style.visibility</p:attrName>
                                        </p:attrNameLst>
                                      </p:cBhvr>
                                      <p:to>
                                        <p:strVal val="visible"/>
                                      </p:to>
                                    </p:set>
                                    <p:animEffect transition="in" filter="fade">
                                      <p:cBhvr>
                                        <p:cTn id="31" dur="200"/>
                                        <p:tgtEl>
                                          <p:spTgt spid="188"/>
                                        </p:tgtEl>
                                      </p:cBhvr>
                                    </p:animEffect>
                                  </p:childTnLst>
                                </p:cTn>
                              </p:par>
                              <p:par>
                                <p:cTn id="32" presetID="10" presetClass="entr" presetSubtype="0" fill="hold" nodeType="with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fade">
                                      <p:cBhvr>
                                        <p:cTn id="34" dur="1000"/>
                                        <p:tgtEl>
                                          <p:spTgt spid="189"/>
                                        </p:tgtEl>
                                      </p:cBhvr>
                                    </p:animEffect>
                                  </p:childTnLst>
                                </p:cTn>
                              </p:par>
                              <p:par>
                                <p:cTn id="35" presetID="10"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414A-D040-D99A-11E7-30A31EAD2855}"/>
              </a:ext>
            </a:extLst>
          </p:cNvPr>
          <p:cNvSpPr>
            <a:spLocks noGrp="1"/>
          </p:cNvSpPr>
          <p:nvPr>
            <p:ph type="title"/>
          </p:nvPr>
        </p:nvSpPr>
        <p:spPr/>
        <p:txBody>
          <a:bodyPr/>
          <a:lstStyle/>
          <a:p>
            <a:endParaRPr lang="en-TR" dirty="0"/>
          </a:p>
        </p:txBody>
      </p:sp>
      <p:sp>
        <p:nvSpPr>
          <p:cNvPr id="3" name="Text Placeholder 2">
            <a:extLst>
              <a:ext uri="{FF2B5EF4-FFF2-40B4-BE49-F238E27FC236}">
                <a16:creationId xmlns:a16="http://schemas.microsoft.com/office/drawing/2014/main" id="{C6FD41BC-B58D-AF65-1429-559F7C5B6ADD}"/>
              </a:ext>
            </a:extLst>
          </p:cNvPr>
          <p:cNvSpPr>
            <a:spLocks noGrp="1"/>
          </p:cNvSpPr>
          <p:nvPr>
            <p:ph type="body" idx="1"/>
          </p:nvPr>
        </p:nvSpPr>
        <p:spPr>
          <a:xfrm>
            <a:off x="860028" y="7450666"/>
            <a:ext cx="16644000" cy="1884397"/>
          </a:xfrm>
        </p:spPr>
        <p:txBody>
          <a:bodyPr/>
          <a:lstStyle/>
          <a:p>
            <a:r>
              <a:rPr lang="en-TR" sz="4000" dirty="0"/>
              <a:t>Eğer çalıştırdığınızda ses gelmiyorsa mute audio opsiyonunun kapalı olduğundan emin olun ve project settingsten System sample rate 0 ise 1 yapın.</a:t>
            </a:r>
          </a:p>
        </p:txBody>
      </p:sp>
      <p:pic>
        <p:nvPicPr>
          <p:cNvPr id="4" name="Picture 3">
            <a:extLst>
              <a:ext uri="{FF2B5EF4-FFF2-40B4-BE49-F238E27FC236}">
                <a16:creationId xmlns:a16="http://schemas.microsoft.com/office/drawing/2014/main" id="{B5D7A46E-4C44-FBC6-7D0A-52C8892C48E6}"/>
              </a:ext>
            </a:extLst>
          </p:cNvPr>
          <p:cNvPicPr>
            <a:picLocks noChangeAspect="1"/>
          </p:cNvPicPr>
          <p:nvPr/>
        </p:nvPicPr>
        <p:blipFill>
          <a:blip r:embed="rId2"/>
          <a:stretch>
            <a:fillRect/>
          </a:stretch>
        </p:blipFill>
        <p:spPr>
          <a:xfrm>
            <a:off x="4665133" y="1827954"/>
            <a:ext cx="7772400" cy="4569545"/>
          </a:xfrm>
          <a:prstGeom prst="rect">
            <a:avLst/>
          </a:prstGeom>
        </p:spPr>
      </p:pic>
    </p:spTree>
    <p:extLst>
      <p:ext uri="{BB962C8B-B14F-4D97-AF65-F5344CB8AC3E}">
        <p14:creationId xmlns:p14="http://schemas.microsoft.com/office/powerpoint/2010/main" val="3850406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9"/>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Linking Components To Assets</a:t>
            </a:r>
            <a:endParaRPr dirty="0">
              <a:latin typeface="Times New Roman" panose="02020603050405020304" pitchFamily="18" charset="0"/>
              <a:cs typeface="Times New Roman" panose="02020603050405020304" pitchFamily="18" charset="0"/>
            </a:endParaRPr>
          </a:p>
        </p:txBody>
      </p:sp>
      <p:sp>
        <p:nvSpPr>
          <p:cNvPr id="491" name="Google Shape;491;p59"/>
          <p:cNvSpPr txBox="1">
            <a:spLocks noGrp="1"/>
          </p:cNvSpPr>
          <p:nvPr>
            <p:ph type="body" idx="1"/>
          </p:nvPr>
        </p:nvSpPr>
        <p:spPr>
          <a:xfrm>
            <a:off x="2311100" y="3893125"/>
            <a:ext cx="8914200" cy="2918700"/>
          </a:xfrm>
          <a:prstGeom prst="rect">
            <a:avLst/>
          </a:prstGeom>
        </p:spPr>
        <p:txBody>
          <a:bodyPr spcFirstLastPara="1" wrap="square" lIns="182850" tIns="182850" rIns="182850" bIns="182850" anchor="t" anchorCtr="0">
            <a:noAutofit/>
          </a:bodyPr>
          <a:lstStyle/>
          <a:p>
            <a:pPr marL="0" lvl="0" indent="0" algn="ctr">
              <a:buNone/>
            </a:pPr>
            <a:r>
              <a:rPr lang="en-GB" sz="4400">
                <a:latin typeface="Times New Roman" panose="02020603050405020304" pitchFamily="18" charset="0"/>
                <a:cs typeface="Times New Roman" panose="02020603050405020304" pitchFamily="18" charset="0"/>
              </a:rPr>
              <a:t>Ses dosyamıza doğrudan Ses Kaynağı bileşenine bir referans ekleyebiliriz</a:t>
            </a:r>
            <a:endParaRPr sz="4400" dirty="0">
              <a:latin typeface="Times New Roman" panose="02020603050405020304" pitchFamily="18" charset="0"/>
              <a:cs typeface="Times New Roman" panose="02020603050405020304" pitchFamily="18" charset="0"/>
            </a:endParaRPr>
          </a:p>
        </p:txBody>
      </p:sp>
      <p:sp>
        <p:nvSpPr>
          <p:cNvPr id="487" name="Google Shape;487;p59"/>
          <p:cNvSpPr/>
          <p:nvPr/>
        </p:nvSpPr>
        <p:spPr>
          <a:xfrm>
            <a:off x="11904850" y="2345850"/>
            <a:ext cx="4224000" cy="72111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3600"/>
              <a:t>Game Object</a:t>
            </a:r>
            <a:endParaRPr sz="3600"/>
          </a:p>
        </p:txBody>
      </p:sp>
      <p:sp>
        <p:nvSpPr>
          <p:cNvPr id="488" name="Google Shape;488;p59"/>
          <p:cNvSpPr/>
          <p:nvPr/>
        </p:nvSpPr>
        <p:spPr>
          <a:xfrm>
            <a:off x="12093650" y="3610425"/>
            <a:ext cx="3870000" cy="4035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Audio Source Component</a:t>
            </a:r>
            <a:endParaRPr sz="3600" dirty="0"/>
          </a:p>
        </p:txBody>
      </p:sp>
      <p:sp>
        <p:nvSpPr>
          <p:cNvPr id="489" name="Google Shape;489;p59"/>
          <p:cNvSpPr/>
          <p:nvPr/>
        </p:nvSpPr>
        <p:spPr>
          <a:xfrm>
            <a:off x="2159150" y="7645725"/>
            <a:ext cx="9473400" cy="191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3600"/>
              <a:t>Assets On Disk</a:t>
            </a:r>
            <a:endParaRPr sz="3600"/>
          </a:p>
        </p:txBody>
      </p:sp>
      <p:sp>
        <p:nvSpPr>
          <p:cNvPr id="490" name="Google Shape;490;p59"/>
          <p:cNvSpPr txBox="1"/>
          <p:nvPr/>
        </p:nvSpPr>
        <p:spPr>
          <a:xfrm>
            <a:off x="3492425" y="8707450"/>
            <a:ext cx="3232800" cy="519300"/>
          </a:xfrm>
          <a:prstGeom prst="rect">
            <a:avLst/>
          </a:prstGeom>
          <a:solidFill>
            <a:srgbClr val="A4C2F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onsolas"/>
                <a:ea typeface="Consolas"/>
                <a:cs typeface="Consolas"/>
                <a:sym typeface="Consolas"/>
              </a:rPr>
              <a:t>SoundEffect.ogg</a:t>
            </a:r>
            <a:endParaRPr sz="2400">
              <a:latin typeface="Consolas"/>
              <a:ea typeface="Consolas"/>
              <a:cs typeface="Consolas"/>
              <a:sym typeface="Consolas"/>
            </a:endParaRPr>
          </a:p>
        </p:txBody>
      </p:sp>
      <p:cxnSp>
        <p:nvCxnSpPr>
          <p:cNvPr id="492" name="Google Shape;492;p59"/>
          <p:cNvCxnSpPr>
            <a:stCxn id="490" idx="3"/>
          </p:cNvCxnSpPr>
          <p:nvPr/>
        </p:nvCxnSpPr>
        <p:spPr>
          <a:xfrm rot="10800000" flipH="1">
            <a:off x="6725225" y="5616100"/>
            <a:ext cx="6229800" cy="3351000"/>
          </a:xfrm>
          <a:prstGeom prst="straightConnector1">
            <a:avLst/>
          </a:prstGeom>
          <a:noFill/>
          <a:ln w="76200" cap="flat" cmpd="sng">
            <a:solidFill>
              <a:srgbClr val="FF00FF"/>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Play AudioSource SFX </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4E1B0-D61D-49F1-5B31-48B3043C7B77}"/>
              </a:ext>
            </a:extLst>
          </p:cNvPr>
          <p:cNvSpPr>
            <a:spLocks noGrp="1"/>
          </p:cNvSpPr>
          <p:nvPr>
            <p:ph type="title"/>
          </p:nvPr>
        </p:nvSpPr>
        <p:spPr/>
        <p:txBody>
          <a:bodyPr/>
          <a:lstStyle/>
          <a:p>
            <a:r>
              <a:rPr lang="en-TR" dirty="0"/>
              <a:t>İpucları</a:t>
            </a:r>
          </a:p>
        </p:txBody>
      </p:sp>
      <p:sp>
        <p:nvSpPr>
          <p:cNvPr id="5" name="Text Placeholder 4">
            <a:extLst>
              <a:ext uri="{FF2B5EF4-FFF2-40B4-BE49-F238E27FC236}">
                <a16:creationId xmlns:a16="http://schemas.microsoft.com/office/drawing/2014/main" id="{9DB3BA6D-774D-F1EC-81F3-F6DB7367DB05}"/>
              </a:ext>
            </a:extLst>
          </p:cNvPr>
          <p:cNvSpPr>
            <a:spLocks noGrp="1"/>
          </p:cNvSpPr>
          <p:nvPr>
            <p:ph type="body" idx="1"/>
          </p:nvPr>
        </p:nvSpPr>
        <p:spPr/>
        <p:txBody>
          <a:bodyPr/>
          <a:lstStyle/>
          <a:p>
            <a:r>
              <a:rPr lang="en-US" dirty="0">
                <a:hlinkClick r:id="rId2"/>
              </a:rPr>
              <a:t>https://docs.unity3d.com/ScriptReference/AudioSource.html</a:t>
            </a:r>
            <a:endParaRPr lang="en-US" dirty="0"/>
          </a:p>
          <a:p>
            <a:r>
              <a:rPr lang="en-TR" dirty="0"/>
              <a:t>Rigidbody cachlediğimiz gibi audio souce u cachleyin.</a:t>
            </a:r>
          </a:p>
          <a:p>
            <a:r>
              <a:rPr lang="en-TR" dirty="0"/>
              <a:t>Kodda itme yapdığımız yerlerde ses dosyasını çalın</a:t>
            </a:r>
          </a:p>
        </p:txBody>
      </p:sp>
    </p:spTree>
    <p:extLst>
      <p:ext uri="{BB962C8B-B14F-4D97-AF65-F5344CB8AC3E}">
        <p14:creationId xmlns:p14="http://schemas.microsoft.com/office/powerpoint/2010/main" val="13760016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Play SFX When Thrusting</a:t>
            </a:r>
            <a:endParaRPr dirty="0">
              <a:latin typeface="Times New Roman" panose="02020603050405020304" pitchFamily="18" charset="0"/>
              <a:cs typeface="Times New Roman" panose="02020603050405020304" pitchFamily="18" charset="0"/>
            </a:endParaRPr>
          </a:p>
        </p:txBody>
      </p:sp>
      <p:sp>
        <p:nvSpPr>
          <p:cNvPr id="509" name="Google Shape;509;p61"/>
          <p:cNvSpPr txBox="1">
            <a:spLocks noGrp="1"/>
          </p:cNvSpPr>
          <p:nvPr>
            <p:ph type="body" idx="1"/>
          </p:nvPr>
        </p:nvSpPr>
        <p:spPr>
          <a:xfrm>
            <a:off x="860025" y="2138075"/>
            <a:ext cx="17003100" cy="7197000"/>
          </a:xfrm>
          <a:prstGeom prst="rect">
            <a:avLst/>
          </a:prstGeom>
        </p:spPr>
        <p:txBody>
          <a:bodyPr spcFirstLastPara="1" wrap="square" lIns="182850" tIns="182850" rIns="182850" bIns="182850" anchor="t" anchorCtr="0">
            <a:noAutofit/>
          </a:bodyPr>
          <a:lstStyle/>
          <a:p>
            <a:pPr lvl="0" indent="-546100">
              <a:buSzPts val="5000"/>
            </a:pPr>
            <a:r>
              <a:rPr lang="en-GB" sz="5000" dirty="0" err="1">
                <a:latin typeface="Times New Roman" panose="02020603050405020304" pitchFamily="18" charset="0"/>
                <a:cs typeface="Times New Roman" panose="02020603050405020304" pitchFamily="18" charset="0"/>
              </a:rPr>
              <a:t>AudioSource'a</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yapılan</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bir</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başvuruyu</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önbelleğe</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alın</a:t>
            </a:r>
            <a:r>
              <a:rPr lang="en-GB" sz="5000" dirty="0">
                <a:latin typeface="Times New Roman" panose="02020603050405020304" pitchFamily="18" charset="0"/>
                <a:cs typeface="Times New Roman" panose="02020603050405020304" pitchFamily="18" charset="0"/>
              </a:rPr>
              <a:t> </a:t>
            </a:r>
            <a:r>
              <a:rPr lang="en-GB" sz="5000" dirty="0" err="1">
                <a:solidFill>
                  <a:srgbClr val="FFFF00"/>
                </a:solidFill>
                <a:latin typeface="Times New Roman" panose="02020603050405020304" pitchFamily="18" charset="0"/>
                <a:ea typeface="Consolas"/>
                <a:cs typeface="Times New Roman" panose="02020603050405020304" pitchFamily="18" charset="0"/>
                <a:sym typeface="Consolas"/>
              </a:rPr>
              <a:t>audioSource</a:t>
            </a:r>
            <a:r>
              <a:rPr lang="en-GB" sz="5000" dirty="0">
                <a:solidFill>
                  <a:srgbClr val="FFFF00"/>
                </a:solidFill>
                <a:latin typeface="Times New Roman" panose="02020603050405020304" pitchFamily="18" charset="0"/>
                <a:ea typeface="Consolas"/>
                <a:cs typeface="Times New Roman" panose="02020603050405020304" pitchFamily="18" charset="0"/>
                <a:sym typeface="Consolas"/>
              </a:rPr>
              <a:t> .</a:t>
            </a:r>
            <a:endParaRPr sz="5000" dirty="0">
              <a:solidFill>
                <a:srgbClr val="FFFF00"/>
              </a:solidFill>
              <a:latin typeface="Times New Roman" panose="02020603050405020304" pitchFamily="18" charset="0"/>
              <a:ea typeface="Consolas"/>
              <a:cs typeface="Times New Roman" panose="02020603050405020304" pitchFamily="18" charset="0"/>
              <a:sym typeface="Consolas"/>
            </a:endParaRPr>
          </a:p>
          <a:p>
            <a:pPr lvl="0" indent="-546100">
              <a:buSzPts val="5000"/>
            </a:pPr>
            <a:r>
              <a:rPr lang="en-GB" sz="5000" dirty="0" err="1">
                <a:solidFill>
                  <a:srgbClr val="FFFF00"/>
                </a:solidFill>
                <a:latin typeface="Times New Roman" panose="02020603050405020304" pitchFamily="18" charset="0"/>
                <a:ea typeface="Consolas"/>
                <a:cs typeface="Times New Roman" panose="02020603050405020304" pitchFamily="18" charset="0"/>
                <a:sym typeface="Consolas"/>
              </a:rPr>
              <a:t>audioSource.Play</a:t>
            </a:r>
            <a:r>
              <a:rPr lang="en-GB" sz="5000" dirty="0">
                <a:solidFill>
                  <a:srgbClr val="FFFF00"/>
                </a:solidFill>
                <a:latin typeface="Times New Roman" panose="02020603050405020304" pitchFamily="18" charset="0"/>
                <a:ea typeface="Consolas"/>
                <a:cs typeface="Times New Roman" panose="02020603050405020304" pitchFamily="18" charset="0"/>
                <a:sym typeface="Consolas"/>
              </a:rPr>
              <a:t>()</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kullanarak</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ittiğimizde</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sesi</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oynatın</a:t>
            </a:r>
            <a:r>
              <a:rPr lang="en-GB" sz="5000" dirty="0">
                <a:latin typeface="Times New Roman" panose="02020603050405020304" pitchFamily="18" charset="0"/>
                <a:cs typeface="Times New Roman" panose="02020603050405020304" pitchFamily="18" charset="0"/>
              </a:rPr>
              <a:t>.</a:t>
            </a:r>
          </a:p>
          <a:p>
            <a:pPr lvl="0" indent="-546100">
              <a:buSzPts val="5000"/>
            </a:pPr>
            <a:r>
              <a:rPr lang="en-GB" sz="5000" dirty="0">
                <a:solidFill>
                  <a:srgbClr val="FFFF00"/>
                </a:solidFill>
                <a:latin typeface="Times New Roman" panose="02020603050405020304" pitchFamily="18" charset="0"/>
                <a:ea typeface="Consolas"/>
                <a:cs typeface="Times New Roman" panose="02020603050405020304" pitchFamily="18" charset="0"/>
                <a:sym typeface="Consolas"/>
              </a:rPr>
              <a:t>!</a:t>
            </a:r>
            <a:r>
              <a:rPr lang="en-GB" sz="5000" dirty="0" err="1">
                <a:solidFill>
                  <a:srgbClr val="FFFF00"/>
                </a:solidFill>
                <a:latin typeface="Times New Roman" panose="02020603050405020304" pitchFamily="18" charset="0"/>
                <a:ea typeface="Consolas"/>
                <a:cs typeface="Times New Roman" panose="02020603050405020304" pitchFamily="18" charset="0"/>
                <a:sym typeface="Consolas"/>
              </a:rPr>
              <a:t>audioSource.isPlaying</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kullanarak</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sadece</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halihazırda</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çalmıyorsak</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çalmamızı</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sağlayın</a:t>
            </a:r>
            <a:r>
              <a:rPr lang="en-GB" sz="5000" dirty="0">
                <a:latin typeface="Times New Roman" panose="02020603050405020304" pitchFamily="18" charset="0"/>
                <a:cs typeface="Times New Roman" panose="02020603050405020304" pitchFamily="18" charset="0"/>
              </a:rPr>
              <a:t>. (Note: </a:t>
            </a:r>
            <a:r>
              <a:rPr lang="en-GB" sz="5000" dirty="0">
                <a:solidFill>
                  <a:srgbClr val="FFFF00"/>
                </a:solidFill>
                <a:latin typeface="Times New Roman" panose="02020603050405020304" pitchFamily="18" charset="0"/>
                <a:ea typeface="Consolas"/>
                <a:cs typeface="Times New Roman" panose="02020603050405020304" pitchFamily="18" charset="0"/>
                <a:sym typeface="Consolas"/>
              </a:rPr>
              <a:t>!</a:t>
            </a:r>
            <a:r>
              <a:rPr lang="en-GB" sz="5000" dirty="0">
                <a:latin typeface="Times New Roman" panose="02020603050405020304" pitchFamily="18" charset="0"/>
                <a:cs typeface="Times New Roman" panose="02020603050405020304" pitchFamily="18" charset="0"/>
              </a:rPr>
              <a:t> = not true)</a:t>
            </a:r>
            <a:endParaRPr sz="5000" dirty="0">
              <a:latin typeface="Times New Roman" panose="02020603050405020304" pitchFamily="18" charset="0"/>
              <a:cs typeface="Times New Roman" panose="02020603050405020304" pitchFamily="18" charset="0"/>
            </a:endParaRPr>
          </a:p>
          <a:p>
            <a:pPr marL="457200" lvl="0" indent="-546100" algn="l" rtl="0">
              <a:spcBef>
                <a:spcPts val="0"/>
              </a:spcBef>
              <a:spcAft>
                <a:spcPts val="0"/>
              </a:spcAft>
              <a:buSzPts val="5000"/>
              <a:buChar char="●"/>
            </a:pPr>
            <a:r>
              <a:rPr lang="en-GB" sz="5000" dirty="0">
                <a:solidFill>
                  <a:srgbClr val="FFFF00"/>
                </a:solidFill>
                <a:latin typeface="Times New Roman" panose="02020603050405020304" pitchFamily="18" charset="0"/>
                <a:ea typeface="Consolas"/>
                <a:cs typeface="Times New Roman" panose="02020603050405020304" pitchFamily="18" charset="0"/>
                <a:sym typeface="Consolas"/>
              </a:rPr>
              <a:t>else</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ve</a:t>
            </a:r>
            <a:r>
              <a:rPr lang="en-GB" sz="5000" dirty="0">
                <a:latin typeface="Times New Roman" panose="02020603050405020304" pitchFamily="18" charset="0"/>
                <a:cs typeface="Times New Roman" panose="02020603050405020304" pitchFamily="18" charset="0"/>
              </a:rPr>
              <a:t> </a:t>
            </a:r>
            <a:r>
              <a:rPr lang="en-GB" sz="5000" dirty="0" err="1">
                <a:solidFill>
                  <a:srgbClr val="FFFF00"/>
                </a:solidFill>
                <a:latin typeface="Times New Roman" panose="02020603050405020304" pitchFamily="18" charset="0"/>
                <a:ea typeface="Consolas"/>
                <a:cs typeface="Times New Roman" panose="02020603050405020304" pitchFamily="18" charset="0"/>
                <a:sym typeface="Consolas"/>
              </a:rPr>
              <a:t>audioSource.Stop</a:t>
            </a:r>
            <a:r>
              <a:rPr lang="en-GB" sz="5000" dirty="0">
                <a:solidFill>
                  <a:srgbClr val="FFFF00"/>
                </a:solidFill>
                <a:latin typeface="Times New Roman" panose="02020603050405020304" pitchFamily="18" charset="0"/>
                <a:ea typeface="Consolas"/>
                <a:cs typeface="Times New Roman" panose="02020603050405020304" pitchFamily="18" charset="0"/>
                <a:sym typeface="Consolas"/>
              </a:rPr>
              <a:t>()</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kullanarak</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itmediğimizde</a:t>
            </a:r>
            <a:r>
              <a:rPr lang="en-GB" sz="5000" dirty="0">
                <a:latin typeface="Times New Roman" panose="02020603050405020304" pitchFamily="18" charset="0"/>
                <a:cs typeface="Times New Roman" panose="02020603050405020304" pitchFamily="18" charset="0"/>
              </a:rPr>
              <a:t> SFX(sound effect) </a:t>
            </a:r>
            <a:r>
              <a:rPr lang="en-GB" sz="5000" dirty="0" err="1">
                <a:latin typeface="Times New Roman" panose="02020603050405020304" pitchFamily="18" charset="0"/>
                <a:cs typeface="Times New Roman" panose="02020603050405020304" pitchFamily="18" charset="0"/>
              </a:rPr>
              <a:t>durdurun</a:t>
            </a:r>
            <a:r>
              <a:rPr lang="en-GB" sz="5000" dirty="0">
                <a:latin typeface="Times New Roman" panose="02020603050405020304" pitchFamily="18" charset="0"/>
                <a:cs typeface="Times New Roman" panose="02020603050405020304" pitchFamily="18" charset="0"/>
              </a:rPr>
              <a:t>.</a:t>
            </a:r>
            <a:endParaRPr sz="5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
                                            <p:txEl>
                                              <p:pRg st="0" end="0"/>
                                            </p:txEl>
                                          </p:spTgt>
                                        </p:tgtEl>
                                        <p:attrNameLst>
                                          <p:attrName>style.visibility</p:attrName>
                                        </p:attrNameLst>
                                      </p:cBhvr>
                                      <p:to>
                                        <p:strVal val="visible"/>
                                      </p:to>
                                    </p:set>
                                    <p:animEffect transition="in" filter="fade">
                                      <p:cBhvr>
                                        <p:cTn id="7" dur="1"/>
                                        <p:tgtEl>
                                          <p:spTgt spid="5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9">
                                            <p:txEl>
                                              <p:pRg st="1" end="1"/>
                                            </p:txEl>
                                          </p:spTgt>
                                        </p:tgtEl>
                                        <p:attrNameLst>
                                          <p:attrName>style.visibility</p:attrName>
                                        </p:attrNameLst>
                                      </p:cBhvr>
                                      <p:to>
                                        <p:strVal val="visible"/>
                                      </p:to>
                                    </p:set>
                                    <p:animEffect transition="in" filter="fade">
                                      <p:cBhvr>
                                        <p:cTn id="12" dur="1"/>
                                        <p:tgtEl>
                                          <p:spTgt spid="5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9">
                                            <p:txEl>
                                              <p:pRg st="2" end="2"/>
                                            </p:txEl>
                                          </p:spTgt>
                                        </p:tgtEl>
                                        <p:attrNameLst>
                                          <p:attrName>style.visibility</p:attrName>
                                        </p:attrNameLst>
                                      </p:cBhvr>
                                      <p:to>
                                        <p:strVal val="visible"/>
                                      </p:to>
                                    </p:set>
                                    <p:animEffect transition="in" filter="fade">
                                      <p:cBhvr>
                                        <p:cTn id="17" dur="1"/>
                                        <p:tgtEl>
                                          <p:spTgt spid="5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9">
                                            <p:txEl>
                                              <p:pRg st="3" end="3"/>
                                            </p:txEl>
                                          </p:spTgt>
                                        </p:tgtEl>
                                        <p:attrNameLst>
                                          <p:attrName>style.visibility</p:attrName>
                                        </p:attrNameLst>
                                      </p:cBhvr>
                                      <p:to>
                                        <p:strVal val="visible"/>
                                      </p:to>
                                    </p:set>
                                    <p:animEffect transition="in" filter="fade">
                                      <p:cBhvr>
                                        <p:cTn id="22" dur="1"/>
                                        <p:tgtEl>
                                          <p:spTgt spid="5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E84A6-43E5-734E-342B-29A5337E1CF4}"/>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A5541DDC-E8A1-F89A-23A1-FC4D01B4CBA5}"/>
              </a:ext>
            </a:extLst>
          </p:cNvPr>
          <p:cNvSpPr>
            <a:spLocks noGrp="1"/>
          </p:cNvSpPr>
          <p:nvPr>
            <p:ph type="body" idx="1"/>
          </p:nvPr>
        </p:nvSpPr>
        <p:spPr>
          <a:xfrm>
            <a:off x="860028" y="7721600"/>
            <a:ext cx="16644000" cy="1613464"/>
          </a:xfrm>
        </p:spPr>
        <p:txBody>
          <a:bodyPr/>
          <a:lstStyle/>
          <a:p>
            <a:r>
              <a:rPr lang="en-TR" dirty="0"/>
              <a:t>Artık kod içinden çaldığımız için play on awake seçeneğinde tıkı kaldırabilirsiniz.</a:t>
            </a:r>
          </a:p>
        </p:txBody>
      </p:sp>
      <p:pic>
        <p:nvPicPr>
          <p:cNvPr id="6" name="Picture 5">
            <a:extLst>
              <a:ext uri="{FF2B5EF4-FFF2-40B4-BE49-F238E27FC236}">
                <a16:creationId xmlns:a16="http://schemas.microsoft.com/office/drawing/2014/main" id="{F26DA1B8-4C1E-3851-6ABD-DA73F886808E}"/>
              </a:ext>
            </a:extLst>
          </p:cNvPr>
          <p:cNvPicPr>
            <a:picLocks noChangeAspect="1"/>
          </p:cNvPicPr>
          <p:nvPr/>
        </p:nvPicPr>
        <p:blipFill>
          <a:blip r:embed="rId2"/>
          <a:stretch>
            <a:fillRect/>
          </a:stretch>
        </p:blipFill>
        <p:spPr>
          <a:xfrm>
            <a:off x="860028" y="2152650"/>
            <a:ext cx="5740400" cy="1358900"/>
          </a:xfrm>
          <a:prstGeom prst="rect">
            <a:avLst/>
          </a:prstGeom>
        </p:spPr>
      </p:pic>
      <p:pic>
        <p:nvPicPr>
          <p:cNvPr id="7" name="Picture 6">
            <a:extLst>
              <a:ext uri="{FF2B5EF4-FFF2-40B4-BE49-F238E27FC236}">
                <a16:creationId xmlns:a16="http://schemas.microsoft.com/office/drawing/2014/main" id="{C5348D31-62E9-139D-8806-2C39637A2BBC}"/>
              </a:ext>
            </a:extLst>
          </p:cNvPr>
          <p:cNvPicPr>
            <a:picLocks noChangeAspect="1"/>
          </p:cNvPicPr>
          <p:nvPr/>
        </p:nvPicPr>
        <p:blipFill>
          <a:blip r:embed="rId3"/>
          <a:stretch>
            <a:fillRect/>
          </a:stretch>
        </p:blipFill>
        <p:spPr>
          <a:xfrm>
            <a:off x="1612900" y="3648075"/>
            <a:ext cx="7035800" cy="1968500"/>
          </a:xfrm>
          <a:prstGeom prst="rect">
            <a:avLst/>
          </a:prstGeom>
        </p:spPr>
      </p:pic>
      <p:pic>
        <p:nvPicPr>
          <p:cNvPr id="9" name="Picture 8">
            <a:extLst>
              <a:ext uri="{FF2B5EF4-FFF2-40B4-BE49-F238E27FC236}">
                <a16:creationId xmlns:a16="http://schemas.microsoft.com/office/drawing/2014/main" id="{49629846-3916-6B98-A1C8-4F55C00D055B}"/>
              </a:ext>
            </a:extLst>
          </p:cNvPr>
          <p:cNvPicPr>
            <a:picLocks noChangeAspect="1"/>
          </p:cNvPicPr>
          <p:nvPr/>
        </p:nvPicPr>
        <p:blipFill>
          <a:blip r:embed="rId4"/>
          <a:stretch>
            <a:fillRect/>
          </a:stretch>
        </p:blipFill>
        <p:spPr>
          <a:xfrm>
            <a:off x="9144000" y="1952720"/>
            <a:ext cx="7772400" cy="3390709"/>
          </a:xfrm>
          <a:prstGeom prst="rect">
            <a:avLst/>
          </a:prstGeom>
        </p:spPr>
      </p:pic>
    </p:spTree>
    <p:extLst>
      <p:ext uri="{BB962C8B-B14F-4D97-AF65-F5344CB8AC3E}">
        <p14:creationId xmlns:p14="http://schemas.microsoft.com/office/powerpoint/2010/main" val="1895419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Switch Statements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Switch Statements</a:t>
            </a:r>
            <a:endParaRPr>
              <a:latin typeface="Times New Roman" panose="02020603050405020304" pitchFamily="18" charset="0"/>
              <a:cs typeface="Times New Roman" panose="02020603050405020304" pitchFamily="18" charset="0"/>
            </a:endParaRPr>
          </a:p>
        </p:txBody>
      </p:sp>
      <p:sp>
        <p:nvSpPr>
          <p:cNvPr id="526" name="Google Shape;526;p63"/>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a:latin typeface="Times New Roman" panose="02020603050405020304" pitchFamily="18" charset="0"/>
                <a:cs typeface="Times New Roman" panose="02020603050405020304" pitchFamily="18" charset="0"/>
              </a:rPr>
              <a:t>Switch </a:t>
            </a:r>
            <a:r>
              <a:rPr lang="en-GB" dirty="0" err="1">
                <a:latin typeface="Times New Roman" panose="02020603050405020304" pitchFamily="18" charset="0"/>
                <a:cs typeface="Times New Roman" panose="02020603050405020304" pitchFamily="18" charset="0"/>
              </a:rPr>
              <a:t>İfadeleri</a:t>
            </a:r>
            <a:r>
              <a:rPr lang="en-GB" dirty="0">
                <a:latin typeface="Times New Roman" panose="02020603050405020304" pitchFamily="18" charset="0"/>
                <a:cs typeface="Times New Roman" panose="02020603050405020304" pitchFamily="18" charset="0"/>
              </a:rPr>
              <a:t>, If / Else </a:t>
            </a:r>
            <a:r>
              <a:rPr lang="en-GB" dirty="0" err="1">
                <a:latin typeface="Times New Roman" panose="02020603050405020304" pitchFamily="18" charset="0"/>
                <a:cs typeface="Times New Roman" panose="02020603050405020304" pitchFamily="18" charset="0"/>
              </a:rPr>
              <a:t>İfadeleri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gibi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Koşulludur</a:t>
            </a:r>
            <a:r>
              <a:rPr lang="en-GB" dirty="0">
                <a:latin typeface="Times New Roman" panose="02020603050405020304" pitchFamily="18" charset="0"/>
                <a:cs typeface="Times New Roman" panose="02020603050405020304" pitchFamily="18" charset="0"/>
              </a:rPr>
              <a:t>.
Tek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dizi </a:t>
            </a:r>
            <a:r>
              <a:rPr lang="en-GB" dirty="0" err="1">
                <a:latin typeface="Times New Roman" panose="02020603050405020304" pitchFamily="18" charset="0"/>
                <a:cs typeface="Times New Roman" panose="02020603050405020304" pitchFamily="18" charset="0"/>
              </a:rPr>
              <a:t>sabitle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değişmeyen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veya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sabit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şeyler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karşılaştırmamıza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izin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verir</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6">
                                            <p:txEl>
                                              <p:pRg st="0" end="0"/>
                                            </p:txEl>
                                          </p:spTgt>
                                        </p:tgtEl>
                                        <p:attrNameLst>
                                          <p:attrName>style.visibility</p:attrName>
                                        </p:attrNameLst>
                                      </p:cBhvr>
                                      <p:to>
                                        <p:strVal val="visible"/>
                                      </p:to>
                                    </p:set>
                                    <p:animEffect transition="in" filter="fade">
                                      <p:cBhvr>
                                        <p:cTn id="7" dur="1"/>
                                        <p:tgtEl>
                                          <p:spTgt spid="5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Switch Syntax</a:t>
            </a:r>
            <a:endParaRPr>
              <a:latin typeface="Times New Roman" panose="02020603050405020304" pitchFamily="18" charset="0"/>
              <a:cs typeface="Times New Roman" panose="02020603050405020304" pitchFamily="18" charset="0"/>
            </a:endParaRPr>
          </a:p>
        </p:txBody>
      </p:sp>
      <p:sp>
        <p:nvSpPr>
          <p:cNvPr id="532" name="Google Shape;532;p64"/>
          <p:cNvSpPr txBox="1">
            <a:spLocks noGrp="1"/>
          </p:cNvSpPr>
          <p:nvPr>
            <p:ph type="body" idx="1"/>
          </p:nvPr>
        </p:nvSpPr>
        <p:spPr>
          <a:xfrm>
            <a:off x="860028" y="2061864"/>
            <a:ext cx="16644000" cy="7197000"/>
          </a:xfrm>
          <a:prstGeom prst="rect">
            <a:avLst/>
          </a:prstGeom>
        </p:spPr>
        <p:txBody>
          <a:bodyPr spcFirstLastPara="1" wrap="square" lIns="182850" tIns="182850" rIns="182850" bIns="182850" anchor="t" anchorCtr="0">
            <a:noAutofit/>
          </a:bodyPr>
          <a:lstStyle/>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switch (variableToCompare)</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case valueA:</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ActionToTake();</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break;</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case valueB:</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OtherAction();</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break;</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default:</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YetAnotherAction();</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2286000" lvl="0" indent="45720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break;</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F055-B3A2-D876-4BCA-304C4133D60F}"/>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1337D003-ABF5-A129-7295-5EC3BCB5C864}"/>
              </a:ext>
            </a:extLst>
          </p:cNvPr>
          <p:cNvSpPr>
            <a:spLocks noGrp="1"/>
          </p:cNvSpPr>
          <p:nvPr>
            <p:ph type="body" idx="1"/>
          </p:nvPr>
        </p:nvSpPr>
        <p:spPr>
          <a:xfrm>
            <a:off x="860028" y="2138064"/>
            <a:ext cx="16644000" cy="3373736"/>
          </a:xfrm>
        </p:spPr>
        <p:txBody>
          <a:bodyPr/>
          <a:lstStyle/>
          <a:p>
            <a:r>
              <a:rPr lang="en-TR" dirty="0"/>
              <a:t>Daha önce objelerimizi taglamayı görmüştük.</a:t>
            </a:r>
          </a:p>
          <a:p>
            <a:r>
              <a:rPr lang="en-TR" dirty="0"/>
              <a:t>Launch Pad’ </a:t>
            </a:r>
            <a:r>
              <a:rPr lang="en-US" dirty="0"/>
              <a:t>I</a:t>
            </a:r>
            <a:r>
              <a:rPr lang="en-TR" dirty="0"/>
              <a:t> Friendly, landing pad’</a:t>
            </a:r>
            <a:r>
              <a:rPr lang="en-US" dirty="0"/>
              <a:t>I</a:t>
            </a:r>
            <a:r>
              <a:rPr lang="en-TR" dirty="0"/>
              <a:t> Finish olarak taglayın.</a:t>
            </a:r>
          </a:p>
          <a:p>
            <a:endParaRPr lang="en-TR" dirty="0"/>
          </a:p>
          <a:p>
            <a:endParaRPr lang="en-TR" dirty="0"/>
          </a:p>
          <a:p>
            <a:endParaRPr lang="en-TR" dirty="0"/>
          </a:p>
          <a:p>
            <a:endParaRPr lang="en-TR" dirty="0"/>
          </a:p>
          <a:p>
            <a:r>
              <a:rPr lang="en-TR" dirty="0"/>
              <a:t>Bir de fuel olarak taglayacağınız bir obje oluşturun.</a:t>
            </a:r>
          </a:p>
        </p:txBody>
      </p:sp>
      <p:pic>
        <p:nvPicPr>
          <p:cNvPr id="4" name="Picture 3">
            <a:extLst>
              <a:ext uri="{FF2B5EF4-FFF2-40B4-BE49-F238E27FC236}">
                <a16:creationId xmlns:a16="http://schemas.microsoft.com/office/drawing/2014/main" id="{6B65F11F-F5A9-5FDB-36C6-C8CB9B3EA8E5}"/>
              </a:ext>
            </a:extLst>
          </p:cNvPr>
          <p:cNvPicPr>
            <a:picLocks noChangeAspect="1"/>
          </p:cNvPicPr>
          <p:nvPr/>
        </p:nvPicPr>
        <p:blipFill>
          <a:blip r:embed="rId2"/>
          <a:stretch>
            <a:fillRect/>
          </a:stretch>
        </p:blipFill>
        <p:spPr>
          <a:xfrm>
            <a:off x="4536317" y="4493260"/>
            <a:ext cx="12891655" cy="4726940"/>
          </a:xfrm>
          <a:prstGeom prst="rect">
            <a:avLst/>
          </a:prstGeom>
        </p:spPr>
      </p:pic>
    </p:spTree>
    <p:extLst>
      <p:ext uri="{BB962C8B-B14F-4D97-AF65-F5344CB8AC3E}">
        <p14:creationId xmlns:p14="http://schemas.microsoft.com/office/powerpoint/2010/main" val="99406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Game Screen</a:t>
            </a:r>
            <a:endParaRPr>
              <a:latin typeface="Times New Roman" panose="02020603050405020304" pitchFamily="18" charset="0"/>
              <a:cs typeface="Times New Roman" panose="02020603050405020304" pitchFamily="18" charset="0"/>
            </a:endParaRPr>
          </a:p>
        </p:txBody>
      </p:sp>
      <p:sp>
        <p:nvSpPr>
          <p:cNvPr id="195" name="Google Shape;195;p28"/>
          <p:cNvSpPr/>
          <p:nvPr/>
        </p:nvSpPr>
        <p:spPr>
          <a:xfrm>
            <a:off x="2824150" y="2246475"/>
            <a:ext cx="12115200" cy="6466800"/>
          </a:xfrm>
          <a:prstGeom prst="rect">
            <a:avLst/>
          </a:prstGeom>
          <a:solidFill>
            <a:schemeClr val="lt2"/>
          </a:solidFill>
          <a:ln w="1143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2824150" y="6939750"/>
            <a:ext cx="12115200" cy="17736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2824150" y="5624350"/>
            <a:ext cx="3178800" cy="13644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7738025" y="2246475"/>
            <a:ext cx="1894200" cy="28242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9632225" y="3903975"/>
            <a:ext cx="1894200" cy="11667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rot="3985778">
            <a:off x="4577016" y="4386085"/>
            <a:ext cx="498306" cy="475190"/>
          </a:xfrm>
          <a:prstGeom prst="lightningBol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14093475" y="2246475"/>
            <a:ext cx="846000" cy="47424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rot="1798544">
            <a:off x="5118259" y="3726925"/>
            <a:ext cx="387885" cy="324850"/>
          </a:xfrm>
          <a:prstGeom prst="triangle">
            <a:avLst>
              <a:gd name="adj"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rot="1968981">
            <a:off x="4888425" y="3962914"/>
            <a:ext cx="381955" cy="558621"/>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txBox="1"/>
          <p:nvPr/>
        </p:nvSpPr>
        <p:spPr>
          <a:xfrm>
            <a:off x="3260725" y="4524900"/>
            <a:ext cx="846000" cy="10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0">
                <a:solidFill>
                  <a:schemeClr val="accent2"/>
                </a:solidFill>
              </a:rPr>
              <a:t>A</a:t>
            </a:r>
            <a:endParaRPr sz="6000">
              <a:solidFill>
                <a:schemeClr val="accent2"/>
              </a:solidFill>
            </a:endParaRPr>
          </a:p>
        </p:txBody>
      </p:sp>
      <p:sp>
        <p:nvSpPr>
          <p:cNvPr id="205" name="Google Shape;205;p28"/>
          <p:cNvSpPr txBox="1"/>
          <p:nvPr/>
        </p:nvSpPr>
        <p:spPr>
          <a:xfrm>
            <a:off x="10084675" y="2685400"/>
            <a:ext cx="846000" cy="10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0">
                <a:solidFill>
                  <a:schemeClr val="accent2"/>
                </a:solidFill>
              </a:rPr>
              <a:t>B</a:t>
            </a:r>
            <a:endParaRPr sz="6000">
              <a:solidFill>
                <a:schemeClr val="accent2"/>
              </a:solidFill>
            </a:endParaRPr>
          </a:p>
        </p:txBody>
      </p:sp>
      <p:sp>
        <p:nvSpPr>
          <p:cNvPr id="206" name="Google Shape;206;p28"/>
          <p:cNvSpPr/>
          <p:nvPr/>
        </p:nvSpPr>
        <p:spPr>
          <a:xfrm>
            <a:off x="11591050" y="4298700"/>
            <a:ext cx="2442900" cy="409200"/>
          </a:xfrm>
          <a:prstGeom prst="leftRight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12415350" y="4126950"/>
            <a:ext cx="764100" cy="7527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2988025" y="7048900"/>
            <a:ext cx="1118700" cy="1323300"/>
          </a:xfrm>
          <a:prstGeom prst="leftArrow">
            <a:avLst>
              <a:gd name="adj1" fmla="val 50000"/>
              <a:gd name="adj2" fmla="val 50000"/>
            </a:avLst>
          </a:prstGeom>
          <a:solidFill>
            <a:srgbClr val="000000"/>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rot="10800000">
            <a:off x="4364325" y="7048900"/>
            <a:ext cx="1118700" cy="1323300"/>
          </a:xfrm>
          <a:prstGeom prst="leftArrow">
            <a:avLst>
              <a:gd name="adj1" fmla="val 50000"/>
              <a:gd name="adj2" fmla="val 50000"/>
            </a:avLst>
          </a:prstGeom>
          <a:solidFill>
            <a:srgbClr val="000000"/>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rot="5400000">
            <a:off x="13398475" y="7164900"/>
            <a:ext cx="1118700" cy="1323300"/>
          </a:xfrm>
          <a:prstGeom prst="leftArrow">
            <a:avLst>
              <a:gd name="adj1" fmla="val 50000"/>
              <a:gd name="adj2" fmla="val 5000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txBox="1"/>
          <p:nvPr/>
        </p:nvSpPr>
        <p:spPr>
          <a:xfrm>
            <a:off x="13296175" y="8945325"/>
            <a:ext cx="14796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Boost</a:t>
            </a:r>
            <a:endParaRPr sz="3000">
              <a:solidFill>
                <a:srgbClr val="FFFFFF"/>
              </a:solidFill>
            </a:endParaRPr>
          </a:p>
        </p:txBody>
      </p:sp>
      <p:sp>
        <p:nvSpPr>
          <p:cNvPr id="212" name="Google Shape;212;p28"/>
          <p:cNvSpPr txBox="1"/>
          <p:nvPr/>
        </p:nvSpPr>
        <p:spPr>
          <a:xfrm>
            <a:off x="2980450" y="8824850"/>
            <a:ext cx="9216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solidFill>
                  <a:srgbClr val="FFFFFF"/>
                </a:solidFill>
              </a:rPr>
              <a:t>Sol</a:t>
            </a:r>
            <a:endParaRPr sz="3000" dirty="0">
              <a:solidFill>
                <a:srgbClr val="FFFFFF"/>
              </a:solidFill>
            </a:endParaRPr>
          </a:p>
        </p:txBody>
      </p:sp>
      <p:sp>
        <p:nvSpPr>
          <p:cNvPr id="213" name="Google Shape;213;p28"/>
          <p:cNvSpPr txBox="1"/>
          <p:nvPr/>
        </p:nvSpPr>
        <p:spPr>
          <a:xfrm>
            <a:off x="4462875" y="8805550"/>
            <a:ext cx="11853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err="1">
                <a:solidFill>
                  <a:srgbClr val="FFFFFF"/>
                </a:solidFill>
              </a:rPr>
              <a:t>Sağ</a:t>
            </a:r>
            <a:endParaRPr sz="3000" dirty="0">
              <a:solidFill>
                <a:srgbClr val="FFFFFF"/>
              </a:solidFill>
            </a:endParaRPr>
          </a:p>
        </p:txBody>
      </p:sp>
      <p:sp>
        <p:nvSpPr>
          <p:cNvPr id="214" name="Google Shape;214;p28"/>
          <p:cNvSpPr txBox="1"/>
          <p:nvPr/>
        </p:nvSpPr>
        <p:spPr>
          <a:xfrm>
            <a:off x="15263125" y="4126949"/>
            <a:ext cx="2022975" cy="1317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err="1">
                <a:solidFill>
                  <a:srgbClr val="FFFFFF"/>
                </a:solidFill>
              </a:rPr>
              <a:t>Hareketli</a:t>
            </a:r>
            <a:r>
              <a:rPr lang="en-GB" sz="3000" dirty="0">
                <a:solidFill>
                  <a:srgbClr val="FFFFFF"/>
                </a:solidFill>
              </a:rPr>
              <a:t> </a:t>
            </a:r>
            <a:r>
              <a:rPr lang="en-GB" sz="3000" dirty="0" err="1">
                <a:solidFill>
                  <a:srgbClr val="FFFFFF"/>
                </a:solidFill>
              </a:rPr>
              <a:t>Objeler</a:t>
            </a:r>
            <a:endParaRPr sz="3000" dirty="0">
              <a:solidFill>
                <a:srgbClr val="FFFFFF"/>
              </a:solidFill>
            </a:endParaRPr>
          </a:p>
        </p:txBody>
      </p:sp>
      <p:sp>
        <p:nvSpPr>
          <p:cNvPr id="215" name="Google Shape;215;p28"/>
          <p:cNvSpPr txBox="1"/>
          <p:nvPr/>
        </p:nvSpPr>
        <p:spPr>
          <a:xfrm>
            <a:off x="1530325" y="2478450"/>
            <a:ext cx="11187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err="1">
                <a:solidFill>
                  <a:srgbClr val="FFFFFF"/>
                </a:solidFill>
              </a:rPr>
              <a:t>Yakıt</a:t>
            </a:r>
            <a:endParaRPr sz="3000" dirty="0">
              <a:solidFill>
                <a:srgbClr val="FFFFFF"/>
              </a:solidFill>
            </a:endParaRPr>
          </a:p>
        </p:txBody>
      </p:sp>
      <p:sp>
        <p:nvSpPr>
          <p:cNvPr id="216" name="Google Shape;216;p28"/>
          <p:cNvSpPr txBox="1"/>
          <p:nvPr/>
        </p:nvSpPr>
        <p:spPr>
          <a:xfrm>
            <a:off x="2835625" y="2152050"/>
            <a:ext cx="1479600" cy="10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0">
                <a:solidFill>
                  <a:srgbClr val="FF0000"/>
                </a:solidFill>
                <a:latin typeface="Roboto"/>
                <a:ea typeface="Roboto"/>
                <a:cs typeface="Roboto"/>
                <a:sym typeface="Roboto"/>
              </a:rPr>
              <a:t>999</a:t>
            </a:r>
            <a:endParaRPr sz="6000">
              <a:solidFill>
                <a:srgbClr val="FF0000"/>
              </a:solidFill>
              <a:latin typeface="Roboto"/>
              <a:ea typeface="Roboto"/>
              <a:cs typeface="Roboto"/>
              <a:sym typeface="Roboto"/>
            </a:endParaRPr>
          </a:p>
        </p:txBody>
      </p:sp>
      <p:sp>
        <p:nvSpPr>
          <p:cNvPr id="217" name="Google Shape;217;p28"/>
          <p:cNvSpPr txBox="1"/>
          <p:nvPr/>
        </p:nvSpPr>
        <p:spPr>
          <a:xfrm>
            <a:off x="5843825" y="3231150"/>
            <a:ext cx="18942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err="1"/>
              <a:t>Ateş</a:t>
            </a:r>
            <a:r>
              <a:rPr lang="en-GB" sz="3000" dirty="0"/>
              <a:t> </a:t>
            </a:r>
            <a:r>
              <a:rPr lang="en-GB" sz="3000" dirty="0" err="1"/>
              <a:t>etme</a:t>
            </a:r>
            <a:endParaRPr sz="3000" dirty="0"/>
          </a:p>
        </p:txBody>
      </p:sp>
      <p:sp>
        <p:nvSpPr>
          <p:cNvPr id="218" name="Google Shape;218;p28"/>
          <p:cNvSpPr txBox="1"/>
          <p:nvPr/>
        </p:nvSpPr>
        <p:spPr>
          <a:xfrm>
            <a:off x="9632225" y="5811525"/>
            <a:ext cx="28152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err="1"/>
              <a:t>Güçlendirmeler</a:t>
            </a:r>
            <a:endParaRPr sz="3000" dirty="0"/>
          </a:p>
        </p:txBody>
      </p:sp>
      <p:sp>
        <p:nvSpPr>
          <p:cNvPr id="219" name="Google Shape;219;p28"/>
          <p:cNvSpPr/>
          <p:nvPr/>
        </p:nvSpPr>
        <p:spPr>
          <a:xfrm>
            <a:off x="8589400" y="5444325"/>
            <a:ext cx="1185300" cy="1253988"/>
          </a:xfrm>
          <a:prstGeom prst="irregularSeal2">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28"/>
          <p:cNvCxnSpPr/>
          <p:nvPr/>
        </p:nvCxnSpPr>
        <p:spPr>
          <a:xfrm rot="10800000" flipH="1">
            <a:off x="5500200" y="2392000"/>
            <a:ext cx="839400" cy="1218000"/>
          </a:xfrm>
          <a:prstGeom prst="straightConnector1">
            <a:avLst/>
          </a:prstGeom>
          <a:noFill/>
          <a:ln w="38100" cap="flat" cmpd="sng">
            <a:solidFill>
              <a:schemeClr val="dk2"/>
            </a:solidFill>
            <a:prstDash val="dot"/>
            <a:round/>
            <a:headEnd type="none" w="med" len="med"/>
            <a:tailEnd type="none" w="med" len="med"/>
          </a:ln>
        </p:spPr>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8239-FA47-40C7-BB3A-9DFA1D57AE76}"/>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D3742D39-5A31-FE09-9586-EA8035CF7EC5}"/>
              </a:ext>
            </a:extLst>
          </p:cNvPr>
          <p:cNvSpPr>
            <a:spLocks noGrp="1"/>
          </p:cNvSpPr>
          <p:nvPr>
            <p:ph type="body" idx="1"/>
          </p:nvPr>
        </p:nvSpPr>
        <p:spPr/>
        <p:txBody>
          <a:bodyPr/>
          <a:lstStyle/>
          <a:p>
            <a:r>
              <a:rPr lang="en-TR" dirty="0"/>
              <a:t>CollisionHandler adında bir script oluşturalım. Bu script ile çarpışma durumlarını işliyeceğiz. </a:t>
            </a:r>
          </a:p>
          <a:p>
            <a:r>
              <a:rPr lang="en-TR" dirty="0"/>
              <a:t>Sriptin içinde gelen hazır fonksiyonları silebilirsiniz çünkü sadece çarpışma durumunu işleyeceğiz.</a:t>
            </a:r>
          </a:p>
        </p:txBody>
      </p:sp>
      <p:pic>
        <p:nvPicPr>
          <p:cNvPr id="4" name="Picture 3">
            <a:extLst>
              <a:ext uri="{FF2B5EF4-FFF2-40B4-BE49-F238E27FC236}">
                <a16:creationId xmlns:a16="http://schemas.microsoft.com/office/drawing/2014/main" id="{FC0272D6-BC30-EBB0-AFD7-A395E6509295}"/>
              </a:ext>
            </a:extLst>
          </p:cNvPr>
          <p:cNvPicPr>
            <a:picLocks noChangeAspect="1"/>
          </p:cNvPicPr>
          <p:nvPr/>
        </p:nvPicPr>
        <p:blipFill>
          <a:blip r:embed="rId2"/>
          <a:stretch>
            <a:fillRect/>
          </a:stretch>
        </p:blipFill>
        <p:spPr>
          <a:xfrm>
            <a:off x="3505200" y="6233860"/>
            <a:ext cx="10945192" cy="4053140"/>
          </a:xfrm>
          <a:prstGeom prst="rect">
            <a:avLst/>
          </a:prstGeom>
        </p:spPr>
      </p:pic>
    </p:spTree>
    <p:extLst>
      <p:ext uri="{BB962C8B-B14F-4D97-AF65-F5344CB8AC3E}">
        <p14:creationId xmlns:p14="http://schemas.microsoft.com/office/powerpoint/2010/main" val="11636014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5"/>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Farklı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çarpışma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durumlarını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yazdırın</a:t>
            </a:r>
            <a:endParaRPr dirty="0">
              <a:latin typeface="Times New Roman" panose="02020603050405020304" pitchFamily="18" charset="0"/>
              <a:cs typeface="Times New Roman" panose="02020603050405020304" pitchFamily="18" charset="0"/>
            </a:endParaRPr>
          </a:p>
        </p:txBody>
      </p:sp>
      <p:sp>
        <p:nvSpPr>
          <p:cNvPr id="538" name="Google Shape;538;p65"/>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a:latin typeface="Times New Roman" panose="02020603050405020304" pitchFamily="18" charset="0"/>
                <a:cs typeface="Times New Roman" panose="02020603050405020304" pitchFamily="18" charset="0"/>
              </a:rPr>
              <a:t>Bir Switch </a:t>
            </a:r>
            <a:r>
              <a:rPr lang="en-GB" dirty="0" err="1">
                <a:latin typeface="Times New Roman" panose="02020603050405020304" pitchFamily="18" charset="0"/>
                <a:cs typeface="Times New Roman" panose="02020603050405020304" pitchFamily="18" charset="0"/>
              </a:rPr>
              <a:t>Deyimi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kullanarak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neye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çarptığımıza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bağlı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olarak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konsola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farklı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mesajlar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yazdırın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Çarpışma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etiketimizin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”string" </a:t>
            </a:r>
            <a:r>
              <a:rPr lang="en-GB" dirty="0" err="1">
                <a:latin typeface="Times New Roman" panose="02020603050405020304" pitchFamily="18" charset="0"/>
                <a:cs typeface="Times New Roman" panose="02020603050405020304" pitchFamily="18" charset="0"/>
              </a:rPr>
              <a:t>döndürdüğünü</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unutmayın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Değişkenimiz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şöyle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olacaktır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other.gameObject.tag</a:t>
            </a:r>
            <a:r>
              <a:rPr lang="en-GB" dirty="0">
                <a:latin typeface="Times New Roman" panose="02020603050405020304" pitchFamily="18" charset="0"/>
                <a:cs typeface="Times New Roman" panose="02020603050405020304" pitchFamily="18" charset="0"/>
              </a:rPr>
              <a:t>
Switch </a:t>
            </a:r>
            <a:r>
              <a:rPr lang="en-GB" dirty="0" err="1">
                <a:latin typeface="Times New Roman" panose="02020603050405020304" pitchFamily="18" charset="0"/>
                <a:cs typeface="Times New Roman" panose="02020603050405020304" pitchFamily="18" charset="0"/>
              </a:rPr>
              <a:t>sözdiziminin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hatırlayın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p:cTn id="7" dur="1"/>
                                        <p:tgtEl>
                                          <p:spTgt spid="5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Switch Syntax</a:t>
            </a:r>
            <a:endParaRPr>
              <a:latin typeface="Times New Roman" panose="02020603050405020304" pitchFamily="18" charset="0"/>
              <a:cs typeface="Times New Roman" panose="02020603050405020304" pitchFamily="18" charset="0"/>
            </a:endParaRPr>
          </a:p>
        </p:txBody>
      </p:sp>
      <p:sp>
        <p:nvSpPr>
          <p:cNvPr id="544" name="Google Shape;544;p66"/>
          <p:cNvSpPr txBox="1">
            <a:spLocks noGrp="1"/>
          </p:cNvSpPr>
          <p:nvPr>
            <p:ph type="body" idx="1"/>
          </p:nvPr>
        </p:nvSpPr>
        <p:spPr>
          <a:xfrm>
            <a:off x="860028" y="2061864"/>
            <a:ext cx="16644000" cy="7197000"/>
          </a:xfrm>
          <a:prstGeom prst="rect">
            <a:avLst/>
          </a:prstGeom>
        </p:spPr>
        <p:txBody>
          <a:bodyPr spcFirstLastPara="1" wrap="square" lIns="182850" tIns="182850" rIns="182850" bIns="182850" anchor="t" anchorCtr="0">
            <a:noAutofit/>
          </a:bodyPr>
          <a:lstStyle/>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switch (variableToCompare)</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case valueA:</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ActionToTake();</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break;</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case valueB:</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OtherAction();</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break;</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default:</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YetAnotherAction();</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2286000" lvl="0" indent="45720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break;</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a:p>
            <a:pPr marL="457200" lvl="0" indent="0" algn="l" rtl="0">
              <a:spcBef>
                <a:spcPts val="0"/>
              </a:spcBef>
              <a:spcAft>
                <a:spcPts val="0"/>
              </a:spcAft>
              <a:buNone/>
            </a:pPr>
            <a:r>
              <a:rPr lang="en-GB" sz="3400">
                <a:solidFill>
                  <a:srgbClr val="FFFF00"/>
                </a:solidFill>
                <a:latin typeface="Times New Roman" panose="02020603050405020304" pitchFamily="18" charset="0"/>
                <a:ea typeface="Consolas"/>
                <a:cs typeface="Times New Roman" panose="02020603050405020304" pitchFamily="18" charset="0"/>
                <a:sym typeface="Consolas"/>
              </a:rPr>
              <a:t>	}</a:t>
            </a:r>
            <a:endParaRPr sz="3400">
              <a:solidFill>
                <a:srgbClr val="FFFF00"/>
              </a:solidFill>
              <a:latin typeface="Times New Roman" panose="02020603050405020304" pitchFamily="18" charset="0"/>
              <a:ea typeface="Consolas"/>
              <a:cs typeface="Times New Roman" panose="02020603050405020304" pitchFamily="18" charset="0"/>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070D-81E7-0BA5-DF12-A9BA32406645}"/>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ADB32B78-217F-0C5B-E6D7-2F03B7D4ECC7}"/>
              </a:ext>
            </a:extLst>
          </p:cNvPr>
          <p:cNvSpPr>
            <a:spLocks noGrp="1"/>
          </p:cNvSpPr>
          <p:nvPr>
            <p:ph type="body" idx="1"/>
          </p:nvPr>
        </p:nvSpPr>
        <p:spPr>
          <a:xfrm>
            <a:off x="860028" y="8081064"/>
            <a:ext cx="16644000" cy="1254000"/>
          </a:xfrm>
        </p:spPr>
        <p:txBody>
          <a:bodyPr/>
          <a:lstStyle/>
          <a:p>
            <a:r>
              <a:rPr lang="en-TR" dirty="0"/>
              <a:t>Bu scripti rokete ekleyin.</a:t>
            </a:r>
          </a:p>
        </p:txBody>
      </p:sp>
      <p:pic>
        <p:nvPicPr>
          <p:cNvPr id="5" name="Picture 4">
            <a:extLst>
              <a:ext uri="{FF2B5EF4-FFF2-40B4-BE49-F238E27FC236}">
                <a16:creationId xmlns:a16="http://schemas.microsoft.com/office/drawing/2014/main" id="{C9248FCD-D288-0EF7-1740-515111236590}"/>
              </a:ext>
            </a:extLst>
          </p:cNvPr>
          <p:cNvPicPr>
            <a:picLocks noChangeAspect="1"/>
          </p:cNvPicPr>
          <p:nvPr/>
        </p:nvPicPr>
        <p:blipFill>
          <a:blip r:embed="rId2"/>
          <a:stretch>
            <a:fillRect/>
          </a:stretch>
        </p:blipFill>
        <p:spPr>
          <a:xfrm>
            <a:off x="4064000" y="534100"/>
            <a:ext cx="10541000" cy="7419354"/>
          </a:xfrm>
          <a:prstGeom prst="rect">
            <a:avLst/>
          </a:prstGeom>
        </p:spPr>
      </p:pic>
    </p:spTree>
    <p:extLst>
      <p:ext uri="{BB962C8B-B14F-4D97-AF65-F5344CB8AC3E}">
        <p14:creationId xmlns:p14="http://schemas.microsoft.com/office/powerpoint/2010/main" val="20929820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7"/>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err="1">
                <a:latin typeface="Times New Roman" panose="02020603050405020304" pitchFamily="18" charset="0"/>
                <a:cs typeface="Times New Roman" panose="02020603050405020304" pitchFamily="18" charset="0"/>
              </a:rPr>
              <a:t>SceneManager'ı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Kullanarak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Yeniden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Doğma</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1FDD2-AD42-76BB-6375-785BA4ACB536}"/>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DB64CB14-AD1A-B1A4-FC42-F6E9646F8CD4}"/>
              </a:ext>
            </a:extLst>
          </p:cNvPr>
          <p:cNvSpPr>
            <a:spLocks noGrp="1"/>
          </p:cNvSpPr>
          <p:nvPr>
            <p:ph type="body" idx="1"/>
          </p:nvPr>
        </p:nvSpPr>
        <p:spPr>
          <a:xfrm>
            <a:off x="860050" y="7777800"/>
            <a:ext cx="16644000" cy="1254000"/>
          </a:xfrm>
        </p:spPr>
        <p:txBody>
          <a:bodyPr/>
          <a:lstStyle/>
          <a:p>
            <a:r>
              <a:rPr lang="en-TR" sz="4000" dirty="0"/>
              <a:t>Mevcut scene’</a:t>
            </a:r>
            <a:r>
              <a:rPr lang="en-US" sz="4000" dirty="0"/>
              <a:t>I</a:t>
            </a:r>
            <a:r>
              <a:rPr lang="en-TR" sz="4000" dirty="0"/>
              <a:t> builddaki scenelere ekleyerek istediğimiz anda erişebilir hale getiriyoruz. Sağ taraftaki 0 sayısı scene indexini gösteriyor.</a:t>
            </a:r>
          </a:p>
        </p:txBody>
      </p:sp>
      <p:pic>
        <p:nvPicPr>
          <p:cNvPr id="6" name="Picture 5">
            <a:extLst>
              <a:ext uri="{FF2B5EF4-FFF2-40B4-BE49-F238E27FC236}">
                <a16:creationId xmlns:a16="http://schemas.microsoft.com/office/drawing/2014/main" id="{CE93D651-A678-84CF-2D31-904DC236BF47}"/>
              </a:ext>
            </a:extLst>
          </p:cNvPr>
          <p:cNvPicPr>
            <a:picLocks noChangeAspect="1"/>
          </p:cNvPicPr>
          <p:nvPr/>
        </p:nvPicPr>
        <p:blipFill>
          <a:blip r:embed="rId2"/>
          <a:stretch>
            <a:fillRect/>
          </a:stretch>
        </p:blipFill>
        <p:spPr>
          <a:xfrm>
            <a:off x="783950" y="1788100"/>
            <a:ext cx="2311400" cy="2717800"/>
          </a:xfrm>
          <a:prstGeom prst="rect">
            <a:avLst/>
          </a:prstGeom>
        </p:spPr>
      </p:pic>
      <p:pic>
        <p:nvPicPr>
          <p:cNvPr id="7" name="Picture 6">
            <a:extLst>
              <a:ext uri="{FF2B5EF4-FFF2-40B4-BE49-F238E27FC236}">
                <a16:creationId xmlns:a16="http://schemas.microsoft.com/office/drawing/2014/main" id="{14F87B4B-1849-A8BB-15F2-4FB3936EA93A}"/>
              </a:ext>
            </a:extLst>
          </p:cNvPr>
          <p:cNvPicPr>
            <a:picLocks noChangeAspect="1"/>
          </p:cNvPicPr>
          <p:nvPr/>
        </p:nvPicPr>
        <p:blipFill>
          <a:blip r:embed="rId3"/>
          <a:stretch>
            <a:fillRect/>
          </a:stretch>
        </p:blipFill>
        <p:spPr>
          <a:xfrm>
            <a:off x="3171450" y="1161100"/>
            <a:ext cx="6553200" cy="6578600"/>
          </a:xfrm>
          <a:prstGeom prst="rect">
            <a:avLst/>
          </a:prstGeom>
        </p:spPr>
      </p:pic>
      <p:pic>
        <p:nvPicPr>
          <p:cNvPr id="8" name="Picture 7">
            <a:extLst>
              <a:ext uri="{FF2B5EF4-FFF2-40B4-BE49-F238E27FC236}">
                <a16:creationId xmlns:a16="http://schemas.microsoft.com/office/drawing/2014/main" id="{69990AB4-0E6D-75D5-CE7E-8E9BCABB9C0F}"/>
              </a:ext>
            </a:extLst>
          </p:cNvPr>
          <p:cNvPicPr>
            <a:picLocks noChangeAspect="1"/>
          </p:cNvPicPr>
          <p:nvPr/>
        </p:nvPicPr>
        <p:blipFill>
          <a:blip r:embed="rId4"/>
          <a:stretch>
            <a:fillRect/>
          </a:stretch>
        </p:blipFill>
        <p:spPr>
          <a:xfrm>
            <a:off x="9822500" y="1199200"/>
            <a:ext cx="6451600" cy="6502400"/>
          </a:xfrm>
          <a:prstGeom prst="rect">
            <a:avLst/>
          </a:prstGeom>
        </p:spPr>
      </p:pic>
    </p:spTree>
    <p:extLst>
      <p:ext uri="{BB962C8B-B14F-4D97-AF65-F5344CB8AC3E}">
        <p14:creationId xmlns:p14="http://schemas.microsoft.com/office/powerpoint/2010/main" val="7125898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35E2-F859-8B4F-17AA-6AB578300D7B}"/>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8C1EF28E-D36C-8C6C-0B5D-C7BF72999E02}"/>
              </a:ext>
            </a:extLst>
          </p:cNvPr>
          <p:cNvSpPr>
            <a:spLocks noGrp="1"/>
          </p:cNvSpPr>
          <p:nvPr>
            <p:ph type="body" idx="1"/>
          </p:nvPr>
        </p:nvSpPr>
        <p:spPr>
          <a:xfrm>
            <a:off x="860028" y="8081064"/>
            <a:ext cx="16644000" cy="1254000"/>
          </a:xfrm>
        </p:spPr>
        <p:txBody>
          <a:bodyPr/>
          <a:lstStyle/>
          <a:p>
            <a:r>
              <a:rPr lang="en-TR" dirty="0"/>
              <a:t>Assets-&gt;Scenes içinden drag droplada ekleyebiliriz.</a:t>
            </a:r>
          </a:p>
        </p:txBody>
      </p:sp>
      <p:pic>
        <p:nvPicPr>
          <p:cNvPr id="4" name="Picture 3">
            <a:extLst>
              <a:ext uri="{FF2B5EF4-FFF2-40B4-BE49-F238E27FC236}">
                <a16:creationId xmlns:a16="http://schemas.microsoft.com/office/drawing/2014/main" id="{414C0BD5-6813-423E-C013-9CDA6B90A82C}"/>
              </a:ext>
            </a:extLst>
          </p:cNvPr>
          <p:cNvPicPr>
            <a:picLocks noChangeAspect="1"/>
          </p:cNvPicPr>
          <p:nvPr/>
        </p:nvPicPr>
        <p:blipFill>
          <a:blip r:embed="rId2"/>
          <a:stretch>
            <a:fillRect/>
          </a:stretch>
        </p:blipFill>
        <p:spPr>
          <a:xfrm>
            <a:off x="2946400" y="1842828"/>
            <a:ext cx="10312400" cy="6043126"/>
          </a:xfrm>
          <a:prstGeom prst="rect">
            <a:avLst/>
          </a:prstGeom>
        </p:spPr>
      </p:pic>
    </p:spTree>
    <p:extLst>
      <p:ext uri="{BB962C8B-B14F-4D97-AF65-F5344CB8AC3E}">
        <p14:creationId xmlns:p14="http://schemas.microsoft.com/office/powerpoint/2010/main" val="26150487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B889F-A4C0-FB78-F31D-553AD54DBC15}"/>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A208EF94-1426-1FF5-3C4A-41D5619F6A51}"/>
              </a:ext>
            </a:extLst>
          </p:cNvPr>
          <p:cNvSpPr>
            <a:spLocks noGrp="1"/>
          </p:cNvSpPr>
          <p:nvPr>
            <p:ph type="body" idx="1"/>
          </p:nvPr>
        </p:nvSpPr>
        <p:spPr>
          <a:xfrm>
            <a:off x="1041400" y="3998812"/>
            <a:ext cx="16644000" cy="2781864"/>
          </a:xfrm>
        </p:spPr>
        <p:txBody>
          <a:bodyPr/>
          <a:lstStyle/>
          <a:p>
            <a:pPr marL="685800" indent="-685800"/>
            <a:r>
              <a:rPr lang="en-US" dirty="0">
                <a:hlinkClick r:id="rId2"/>
              </a:rPr>
              <a:t>https://docs.unity3d.com/ScriptReference/SceneManagement.SceneManager.html</a:t>
            </a:r>
            <a:endParaRPr lang="en-US" dirty="0"/>
          </a:p>
          <a:p>
            <a:pPr marL="685800" indent="-685800"/>
            <a:r>
              <a:rPr lang="en-US" dirty="0" err="1"/>
              <a:t>CollisionHandler</a:t>
            </a:r>
            <a:r>
              <a:rPr lang="en-US" dirty="0"/>
              <a:t> </a:t>
            </a:r>
            <a:r>
              <a:rPr lang="en-US" dirty="0" err="1"/>
              <a:t>scriptini</a:t>
            </a:r>
            <a:r>
              <a:rPr lang="en-US" dirty="0"/>
              <a:t> </a:t>
            </a:r>
            <a:r>
              <a:rPr lang="en-US" dirty="0" err="1"/>
              <a:t>güncelleyelim</a:t>
            </a:r>
            <a:r>
              <a:rPr lang="en-US" dirty="0"/>
              <a:t> </a:t>
            </a:r>
            <a:r>
              <a:rPr lang="en-US" dirty="0" err="1"/>
              <a:t>ve</a:t>
            </a:r>
            <a:r>
              <a:rPr lang="en-US" dirty="0"/>
              <a:t>…</a:t>
            </a:r>
          </a:p>
          <a:p>
            <a:pPr marL="685800" indent="-685800"/>
            <a:endParaRPr lang="en-TR" dirty="0"/>
          </a:p>
        </p:txBody>
      </p:sp>
      <p:pic>
        <p:nvPicPr>
          <p:cNvPr id="4" name="Picture 3">
            <a:extLst>
              <a:ext uri="{FF2B5EF4-FFF2-40B4-BE49-F238E27FC236}">
                <a16:creationId xmlns:a16="http://schemas.microsoft.com/office/drawing/2014/main" id="{F446E8C7-7520-BA8F-6A21-81D9B821E14B}"/>
              </a:ext>
            </a:extLst>
          </p:cNvPr>
          <p:cNvPicPr>
            <a:picLocks noChangeAspect="1"/>
          </p:cNvPicPr>
          <p:nvPr/>
        </p:nvPicPr>
        <p:blipFill>
          <a:blip r:embed="rId3"/>
          <a:stretch>
            <a:fillRect/>
          </a:stretch>
        </p:blipFill>
        <p:spPr>
          <a:xfrm>
            <a:off x="1041400" y="2107075"/>
            <a:ext cx="7772400" cy="1399250"/>
          </a:xfrm>
          <a:prstGeom prst="rect">
            <a:avLst/>
          </a:prstGeom>
        </p:spPr>
      </p:pic>
    </p:spTree>
    <p:extLst>
      <p:ext uri="{BB962C8B-B14F-4D97-AF65-F5344CB8AC3E}">
        <p14:creationId xmlns:p14="http://schemas.microsoft.com/office/powerpoint/2010/main" val="781172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8"/>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Geçerli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Sahneyi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Yeniden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Yükle</a:t>
            </a:r>
            <a:endParaRPr dirty="0">
              <a:latin typeface="Times New Roman" panose="02020603050405020304" pitchFamily="18" charset="0"/>
              <a:cs typeface="Times New Roman" panose="02020603050405020304" pitchFamily="18" charset="0"/>
            </a:endParaRPr>
          </a:p>
        </p:txBody>
      </p:sp>
      <p:sp>
        <p:nvSpPr>
          <p:cNvPr id="561" name="Google Shape;561;p68"/>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Geçerli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sahneyi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yüklemek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solidFill>
                  <a:srgbClr val="FFFF00"/>
                </a:solidFill>
                <a:latin typeface="Times New Roman" panose="02020603050405020304" pitchFamily="18" charset="0"/>
                <a:cs typeface="Times New Roman" panose="02020603050405020304" pitchFamily="18" charset="0"/>
              </a:rPr>
              <a:t>SceneManager.LoadScene</a:t>
            </a:r>
            <a:r>
              <a:rPr lang="en-GB" dirty="0">
                <a:solidFill>
                  <a:srgbClr val="FFFF00"/>
                </a:solidFill>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öğesini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kullanın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böylece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roket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gemimiz</a:t>
            </a:r>
            <a:r>
              <a:rPr lang="en-GB" dirty="0">
                <a:latin typeface="Times New Roman" panose="02020603050405020304" pitchFamily="18" charset="0"/>
                <a:cs typeface="Times New Roman" panose="02020603050405020304" pitchFamily="18" charset="0"/>
              </a:rPr>
              <a:t> yere </a:t>
            </a:r>
            <a:r>
              <a:rPr lang="en-GB" dirty="0" err="1">
                <a:latin typeface="Times New Roman" panose="02020603050405020304" pitchFamily="18" charset="0"/>
                <a:cs typeface="Times New Roman" panose="02020603050405020304" pitchFamily="18" charset="0"/>
              </a:rPr>
              <a:t>çarptığında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yeniden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doğsun</a:t>
            </a:r>
            <a:r>
              <a:rPr lang="en-GB" dirty="0">
                <a:latin typeface="Times New Roman" panose="02020603050405020304" pitchFamily="18" charset="0"/>
                <a:cs typeface="Times New Roman" panose="02020603050405020304" pitchFamily="18" charset="0"/>
              </a:rPr>
              <a:t>
</a:t>
            </a:r>
            <a:r>
              <a:rPr lang="en-GB" dirty="0" err="1">
                <a:solidFill>
                  <a:srgbClr val="FFFF00"/>
                </a:solidFill>
                <a:latin typeface="Times New Roman" panose="02020603050405020304" pitchFamily="18" charset="0"/>
                <a:cs typeface="Times New Roman" panose="02020603050405020304" pitchFamily="18" charset="0"/>
              </a:rPr>
              <a:t>UnityEngine.SceneManagement</a:t>
            </a:r>
            <a:r>
              <a:rPr lang="en-GB" dirty="0">
                <a:solidFill>
                  <a:srgbClr val="FFFF0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ad </a:t>
            </a:r>
            <a:r>
              <a:rPr lang="en-GB" dirty="0" err="1">
                <a:latin typeface="Times New Roman" panose="02020603050405020304" pitchFamily="18" charset="0"/>
                <a:cs typeface="Times New Roman" panose="02020603050405020304" pitchFamily="18" charset="0"/>
              </a:rPr>
              <a:t>alanını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kullanmanız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gerekir</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xEl>
                                              <p:pRg st="0" end="0"/>
                                            </p:txEl>
                                          </p:spTgt>
                                        </p:tgtEl>
                                        <p:attrNameLst>
                                          <p:attrName>style.visibility</p:attrName>
                                        </p:attrNameLst>
                                      </p:cBhvr>
                                      <p:to>
                                        <p:strVal val="visible"/>
                                      </p:to>
                                    </p:set>
                                    <p:animEffect transition="in" filter="fade">
                                      <p:cBhvr>
                                        <p:cTn id="7" dur="1"/>
                                        <p:tgtEl>
                                          <p:spTgt spid="5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BE567-2B41-A916-8A31-DC91E26E7BB2}"/>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78388AF0-F8A6-473F-152F-1BBB8FF79575}"/>
              </a:ext>
            </a:extLst>
          </p:cNvPr>
          <p:cNvSpPr>
            <a:spLocks noGrp="1"/>
          </p:cNvSpPr>
          <p:nvPr>
            <p:ph type="body" idx="1"/>
          </p:nvPr>
        </p:nvSpPr>
        <p:spPr>
          <a:xfrm>
            <a:off x="860028" y="8081064"/>
            <a:ext cx="16644000" cy="1254000"/>
          </a:xfrm>
        </p:spPr>
        <p:txBody>
          <a:bodyPr/>
          <a:lstStyle/>
          <a:p>
            <a:pPr marL="0" indent="0">
              <a:buNone/>
            </a:pPr>
            <a:endParaRPr lang="en-TR" dirty="0"/>
          </a:p>
        </p:txBody>
      </p:sp>
      <p:pic>
        <p:nvPicPr>
          <p:cNvPr id="6" name="Picture 5">
            <a:extLst>
              <a:ext uri="{FF2B5EF4-FFF2-40B4-BE49-F238E27FC236}">
                <a16:creationId xmlns:a16="http://schemas.microsoft.com/office/drawing/2014/main" id="{CEF2D6AD-4F03-CBF5-5925-BF6318E66DA7}"/>
              </a:ext>
            </a:extLst>
          </p:cNvPr>
          <p:cNvPicPr>
            <a:picLocks noChangeAspect="1"/>
          </p:cNvPicPr>
          <p:nvPr/>
        </p:nvPicPr>
        <p:blipFill>
          <a:blip r:embed="rId2"/>
          <a:stretch>
            <a:fillRect/>
          </a:stretch>
        </p:blipFill>
        <p:spPr>
          <a:xfrm>
            <a:off x="660400" y="2083567"/>
            <a:ext cx="7772400" cy="938266"/>
          </a:xfrm>
          <a:prstGeom prst="rect">
            <a:avLst/>
          </a:prstGeom>
        </p:spPr>
      </p:pic>
      <p:pic>
        <p:nvPicPr>
          <p:cNvPr id="7" name="Picture 6">
            <a:extLst>
              <a:ext uri="{FF2B5EF4-FFF2-40B4-BE49-F238E27FC236}">
                <a16:creationId xmlns:a16="http://schemas.microsoft.com/office/drawing/2014/main" id="{60D33D9F-BB20-CDB5-6ABA-59AA45ED478F}"/>
              </a:ext>
            </a:extLst>
          </p:cNvPr>
          <p:cNvPicPr>
            <a:picLocks noChangeAspect="1"/>
          </p:cNvPicPr>
          <p:nvPr/>
        </p:nvPicPr>
        <p:blipFill>
          <a:blip r:embed="rId3"/>
          <a:stretch>
            <a:fillRect/>
          </a:stretch>
        </p:blipFill>
        <p:spPr>
          <a:xfrm>
            <a:off x="8432800" y="2552700"/>
            <a:ext cx="6985000" cy="3949700"/>
          </a:xfrm>
          <a:prstGeom prst="rect">
            <a:avLst/>
          </a:prstGeom>
        </p:spPr>
      </p:pic>
    </p:spTree>
    <p:extLst>
      <p:ext uri="{BB962C8B-B14F-4D97-AF65-F5344CB8AC3E}">
        <p14:creationId xmlns:p14="http://schemas.microsoft.com/office/powerpoint/2010/main" val="2844070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latin typeface="Times New Roman" panose="02020603050405020304" pitchFamily="18" charset="0"/>
                <a:cs typeface="Times New Roman" panose="02020603050405020304" pitchFamily="18" charset="0"/>
              </a:rPr>
              <a:t>Soğan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Tasarımımızı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Çizin</a:t>
            </a:r>
            <a:r>
              <a:rPr lang="en-GB"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226" name="Google Shape;226;p29"/>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Oyunumuzun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önemli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özelliğinin</a:t>
            </a:r>
            <a:r>
              <a:rPr lang="en-GB" dirty="0">
                <a:latin typeface="Times New Roman" panose="02020603050405020304" pitchFamily="18" charset="0"/>
                <a:cs typeface="Times New Roman" panose="02020603050405020304" pitchFamily="18" charset="0"/>
              </a:rPr>
              <a:t> ne </a:t>
            </a:r>
            <a:r>
              <a:rPr lang="en-GB" dirty="0" err="1">
                <a:latin typeface="Times New Roman" panose="02020603050405020304" pitchFamily="18" charset="0"/>
                <a:cs typeface="Times New Roman" panose="02020603050405020304" pitchFamily="18" charset="0"/>
              </a:rPr>
              <a:t>olduğuna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inanıyorsunuz</a:t>
            </a:r>
            <a:r>
              <a:rPr lang="en-GB" dirty="0">
                <a:latin typeface="Times New Roman" panose="02020603050405020304" pitchFamily="18" charset="0"/>
                <a:cs typeface="Times New Roman" panose="02020603050405020304" pitchFamily="18" charset="0"/>
              </a:rPr>
              <a:t>?</a:t>
            </a:r>
          </a:p>
          <a:p>
            <a:pPr lvl="0"/>
            <a:r>
              <a:rPr lang="en-GB" dirty="0">
                <a:latin typeface="Times New Roman" panose="02020603050405020304" pitchFamily="18" charset="0"/>
                <a:cs typeface="Times New Roman" panose="02020603050405020304" pitchFamily="18" charset="0"/>
              </a:rPr>
              <a:t>Bir </a:t>
            </a:r>
            <a:r>
              <a:rPr lang="en-GB" dirty="0" err="1">
                <a:latin typeface="Times New Roman" panose="02020603050405020304" pitchFamily="18" charset="0"/>
                <a:cs typeface="Times New Roman" panose="02020603050405020304" pitchFamily="18" charset="0"/>
              </a:rPr>
              <a:t>sonraki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önemli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özellik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nedir</a:t>
            </a:r>
            <a:r>
              <a:rPr lang="en-GB" dirty="0">
                <a:latin typeface="Times New Roman" panose="02020603050405020304" pitchFamily="18" charset="0"/>
                <a:cs typeface="Times New Roman" panose="02020603050405020304" pitchFamily="18" charset="0"/>
              </a:rPr>
              <a:t>?</a:t>
            </a:r>
          </a:p>
          <a:p>
            <a:pPr lvl="0"/>
            <a:r>
              <a:rPr lang="en-GB" dirty="0">
                <a:latin typeface="Times New Roman" panose="02020603050405020304" pitchFamily="18" charset="0"/>
                <a:cs typeface="Times New Roman" panose="02020603050405020304" pitchFamily="18" charset="0"/>
              </a:rPr>
              <a:t>Bir </a:t>
            </a:r>
            <a:r>
              <a:rPr lang="en-GB" dirty="0" err="1">
                <a:latin typeface="Times New Roman" panose="02020603050405020304" pitchFamily="18" charset="0"/>
                <a:cs typeface="Times New Roman" panose="02020603050405020304" pitchFamily="18" charset="0"/>
              </a:rPr>
              <a:t>sonraki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önemli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özellik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nedir</a:t>
            </a:r>
            <a:r>
              <a:rPr lang="en-GB" dirty="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fade">
                                      <p:cBhvr>
                                        <p:cTn id="7" dur="200"/>
                                        <p:tgtEl>
                                          <p:spTgt spid="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
                                            <p:txEl>
                                              <p:pRg st="1" end="1"/>
                                            </p:txEl>
                                          </p:spTgt>
                                        </p:tgtEl>
                                        <p:attrNameLst>
                                          <p:attrName>style.visibility</p:attrName>
                                        </p:attrNameLst>
                                      </p:cBhvr>
                                      <p:to>
                                        <p:strVal val="visible"/>
                                      </p:to>
                                    </p:set>
                                    <p:animEffect transition="in" filter="fade">
                                      <p:cBhvr>
                                        <p:cTn id="12" dur="200"/>
                                        <p:tgtEl>
                                          <p:spTgt spid="2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
                                            <p:txEl>
                                              <p:pRg st="2" end="2"/>
                                            </p:txEl>
                                          </p:spTgt>
                                        </p:tgtEl>
                                        <p:attrNameLst>
                                          <p:attrName>style.visibility</p:attrName>
                                        </p:attrNameLst>
                                      </p:cBhvr>
                                      <p:to>
                                        <p:strVal val="visible"/>
                                      </p:to>
                                    </p:set>
                                    <p:animEffect transition="in" filter="fade">
                                      <p:cBhvr>
                                        <p:cTn id="17" dur="200"/>
                                        <p:tgtEl>
                                          <p:spTgt spid="2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2D1A9-1EB7-57D3-EDFC-2E34FAE44E73}"/>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379B792E-35F7-1F30-9281-972E7DCB3668}"/>
              </a:ext>
            </a:extLst>
          </p:cNvPr>
          <p:cNvSpPr>
            <a:spLocks noGrp="1"/>
          </p:cNvSpPr>
          <p:nvPr>
            <p:ph type="body" idx="1"/>
          </p:nvPr>
        </p:nvSpPr>
        <p:spPr>
          <a:xfrm>
            <a:off x="860028" y="2138064"/>
            <a:ext cx="16644000" cy="2154536"/>
          </a:xfrm>
        </p:spPr>
        <p:txBody>
          <a:bodyPr/>
          <a:lstStyle/>
          <a:p>
            <a:r>
              <a:rPr lang="en-TR" dirty="0"/>
              <a:t>Eğer indexi bilmeden hangi scene’de isek o scene’in başına dönmek istersek;</a:t>
            </a:r>
          </a:p>
          <a:p>
            <a:endParaRPr lang="en-TR" dirty="0"/>
          </a:p>
          <a:p>
            <a:endParaRPr lang="en-TR" dirty="0"/>
          </a:p>
          <a:p>
            <a:r>
              <a:rPr lang="en-TR" dirty="0"/>
              <a:t>Daha temiz yazmak istersek;</a:t>
            </a:r>
          </a:p>
          <a:p>
            <a:pPr marL="0" indent="0">
              <a:buNone/>
            </a:pPr>
            <a:endParaRPr lang="en-TR" dirty="0"/>
          </a:p>
        </p:txBody>
      </p:sp>
      <p:pic>
        <p:nvPicPr>
          <p:cNvPr id="4" name="Picture 3">
            <a:extLst>
              <a:ext uri="{FF2B5EF4-FFF2-40B4-BE49-F238E27FC236}">
                <a16:creationId xmlns:a16="http://schemas.microsoft.com/office/drawing/2014/main" id="{B199F302-4D2C-7895-E560-4257AAAE83FE}"/>
              </a:ext>
            </a:extLst>
          </p:cNvPr>
          <p:cNvPicPr>
            <a:picLocks noChangeAspect="1"/>
          </p:cNvPicPr>
          <p:nvPr/>
        </p:nvPicPr>
        <p:blipFill>
          <a:blip r:embed="rId2"/>
          <a:stretch>
            <a:fillRect/>
          </a:stretch>
        </p:blipFill>
        <p:spPr>
          <a:xfrm>
            <a:off x="3435126" y="4292601"/>
            <a:ext cx="9595074" cy="1430132"/>
          </a:xfrm>
          <a:prstGeom prst="rect">
            <a:avLst/>
          </a:prstGeom>
        </p:spPr>
      </p:pic>
      <p:pic>
        <p:nvPicPr>
          <p:cNvPr id="5" name="Picture 4">
            <a:extLst>
              <a:ext uri="{FF2B5EF4-FFF2-40B4-BE49-F238E27FC236}">
                <a16:creationId xmlns:a16="http://schemas.microsoft.com/office/drawing/2014/main" id="{AF95AE35-E443-F3C6-D621-1811D24ADD8D}"/>
              </a:ext>
            </a:extLst>
          </p:cNvPr>
          <p:cNvPicPr>
            <a:picLocks noChangeAspect="1"/>
          </p:cNvPicPr>
          <p:nvPr/>
        </p:nvPicPr>
        <p:blipFill>
          <a:blip r:embed="rId3"/>
          <a:stretch>
            <a:fillRect/>
          </a:stretch>
        </p:blipFill>
        <p:spPr>
          <a:xfrm>
            <a:off x="3435126" y="7151407"/>
            <a:ext cx="9188674" cy="2066476"/>
          </a:xfrm>
          <a:prstGeom prst="rect">
            <a:avLst/>
          </a:prstGeom>
        </p:spPr>
      </p:pic>
    </p:spTree>
    <p:extLst>
      <p:ext uri="{BB962C8B-B14F-4D97-AF65-F5344CB8AC3E}">
        <p14:creationId xmlns:p14="http://schemas.microsoft.com/office/powerpoint/2010/main" val="42402700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Load Next Level</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B55E8-F9CB-BEE1-1BC5-BB01E4231F30}"/>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06D69DFF-3B4E-7F21-F2C2-89362E36B1FE}"/>
              </a:ext>
            </a:extLst>
          </p:cNvPr>
          <p:cNvSpPr>
            <a:spLocks noGrp="1"/>
          </p:cNvSpPr>
          <p:nvPr>
            <p:ph type="body" idx="1"/>
          </p:nvPr>
        </p:nvSpPr>
        <p:spPr>
          <a:xfrm>
            <a:off x="860028" y="2138064"/>
            <a:ext cx="16644000" cy="2306936"/>
          </a:xfrm>
        </p:spPr>
        <p:txBody>
          <a:bodyPr/>
          <a:lstStyle/>
          <a:p>
            <a:pPr marL="0" indent="0">
              <a:buNone/>
            </a:pPr>
            <a:r>
              <a:rPr lang="en-TR" dirty="0"/>
              <a:t>Assets-&gt;Scenes gidip sandbox scenemizi dublicate ederek çoğaltalım ve 20 farklı level yapalım.</a:t>
            </a:r>
          </a:p>
          <a:p>
            <a:pPr marL="0" indent="0">
              <a:buNone/>
            </a:pPr>
            <a:endParaRPr lang="en-TR" dirty="0"/>
          </a:p>
          <a:p>
            <a:pPr marL="0" indent="0">
              <a:buNone/>
            </a:pPr>
            <a:endParaRPr lang="en-TR" dirty="0"/>
          </a:p>
          <a:p>
            <a:pPr marL="0" indent="0">
              <a:buNone/>
            </a:pPr>
            <a:endParaRPr lang="en-TR" dirty="0"/>
          </a:p>
          <a:p>
            <a:pPr marL="0" indent="0">
              <a:buNone/>
            </a:pPr>
            <a:endParaRPr lang="en-TR" dirty="0"/>
          </a:p>
          <a:p>
            <a:pPr marL="0" indent="0">
              <a:buNone/>
            </a:pPr>
            <a:endParaRPr lang="en-TR" dirty="0"/>
          </a:p>
          <a:p>
            <a:pPr marL="0" indent="0">
              <a:buNone/>
            </a:pPr>
            <a:r>
              <a:rPr lang="en-TR" dirty="0"/>
              <a:t>Her levelin içeriğini istediğiniz gibi düzenleyin.</a:t>
            </a:r>
          </a:p>
        </p:txBody>
      </p:sp>
      <p:pic>
        <p:nvPicPr>
          <p:cNvPr id="6" name="Picture 5">
            <a:extLst>
              <a:ext uri="{FF2B5EF4-FFF2-40B4-BE49-F238E27FC236}">
                <a16:creationId xmlns:a16="http://schemas.microsoft.com/office/drawing/2014/main" id="{A8BE9387-DAD5-4629-9A72-00D294B00009}"/>
              </a:ext>
            </a:extLst>
          </p:cNvPr>
          <p:cNvPicPr>
            <a:picLocks noChangeAspect="1"/>
          </p:cNvPicPr>
          <p:nvPr/>
        </p:nvPicPr>
        <p:blipFill>
          <a:blip r:embed="rId2"/>
          <a:stretch>
            <a:fillRect/>
          </a:stretch>
        </p:blipFill>
        <p:spPr>
          <a:xfrm>
            <a:off x="3987800" y="4667965"/>
            <a:ext cx="7772400" cy="3654694"/>
          </a:xfrm>
          <a:prstGeom prst="rect">
            <a:avLst/>
          </a:prstGeom>
        </p:spPr>
      </p:pic>
    </p:spTree>
    <p:extLst>
      <p:ext uri="{BB962C8B-B14F-4D97-AF65-F5344CB8AC3E}">
        <p14:creationId xmlns:p14="http://schemas.microsoft.com/office/powerpoint/2010/main" val="38306118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7566-3879-5F01-656F-159074FCE5DD}"/>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3ABF93B7-CE7F-AAA6-CAB6-E51A1BFDBB51}"/>
              </a:ext>
            </a:extLst>
          </p:cNvPr>
          <p:cNvSpPr>
            <a:spLocks noGrp="1"/>
          </p:cNvSpPr>
          <p:nvPr>
            <p:ph type="body" idx="1"/>
          </p:nvPr>
        </p:nvSpPr>
        <p:spPr>
          <a:xfrm>
            <a:off x="822000" y="6335775"/>
            <a:ext cx="16644000" cy="1254000"/>
          </a:xfrm>
        </p:spPr>
        <p:txBody>
          <a:bodyPr/>
          <a:lstStyle/>
          <a:p>
            <a:r>
              <a:rPr lang="en-TR" dirty="0"/>
              <a:t>Oluşturduğunuz levelleri ekleyin. Her scene artan bir sayı değeriyle indexlenecektir. İsterseniz sıralarını değiştirebilirsiniz.</a:t>
            </a:r>
          </a:p>
        </p:txBody>
      </p:sp>
      <p:pic>
        <p:nvPicPr>
          <p:cNvPr id="5" name="Picture 4">
            <a:extLst>
              <a:ext uri="{FF2B5EF4-FFF2-40B4-BE49-F238E27FC236}">
                <a16:creationId xmlns:a16="http://schemas.microsoft.com/office/drawing/2014/main" id="{A70F6FAE-10B4-420A-B11E-C36E6DCC27C8}"/>
              </a:ext>
            </a:extLst>
          </p:cNvPr>
          <p:cNvPicPr>
            <a:picLocks noChangeAspect="1"/>
          </p:cNvPicPr>
          <p:nvPr/>
        </p:nvPicPr>
        <p:blipFill>
          <a:blip r:embed="rId2"/>
          <a:stretch>
            <a:fillRect/>
          </a:stretch>
        </p:blipFill>
        <p:spPr>
          <a:xfrm>
            <a:off x="304800" y="534100"/>
            <a:ext cx="11531600" cy="5801675"/>
          </a:xfrm>
          <a:prstGeom prst="rect">
            <a:avLst/>
          </a:prstGeom>
        </p:spPr>
      </p:pic>
      <p:pic>
        <p:nvPicPr>
          <p:cNvPr id="6" name="Picture 5">
            <a:extLst>
              <a:ext uri="{FF2B5EF4-FFF2-40B4-BE49-F238E27FC236}">
                <a16:creationId xmlns:a16="http://schemas.microsoft.com/office/drawing/2014/main" id="{427C4BFB-4D62-F240-D3EE-F22FFA8E8407}"/>
              </a:ext>
            </a:extLst>
          </p:cNvPr>
          <p:cNvPicPr>
            <a:picLocks noChangeAspect="1"/>
          </p:cNvPicPr>
          <p:nvPr/>
        </p:nvPicPr>
        <p:blipFill>
          <a:blip r:embed="rId3"/>
          <a:stretch>
            <a:fillRect/>
          </a:stretch>
        </p:blipFill>
        <p:spPr>
          <a:xfrm>
            <a:off x="12542115" y="3951225"/>
            <a:ext cx="5441085" cy="1254000"/>
          </a:xfrm>
          <a:prstGeom prst="rect">
            <a:avLst/>
          </a:prstGeom>
        </p:spPr>
      </p:pic>
    </p:spTree>
    <p:extLst>
      <p:ext uri="{BB962C8B-B14F-4D97-AF65-F5344CB8AC3E}">
        <p14:creationId xmlns:p14="http://schemas.microsoft.com/office/powerpoint/2010/main" val="30597034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0"/>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Sonraki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Seviyeyi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Yükle</a:t>
            </a:r>
            <a:endParaRPr dirty="0">
              <a:latin typeface="Times New Roman" panose="02020603050405020304" pitchFamily="18" charset="0"/>
              <a:cs typeface="Times New Roman" panose="02020603050405020304" pitchFamily="18" charset="0"/>
            </a:endParaRPr>
          </a:p>
        </p:txBody>
      </p:sp>
      <p:sp>
        <p:nvSpPr>
          <p:cNvPr id="578" name="Google Shape;578;p70"/>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a:latin typeface="Times New Roman" panose="02020603050405020304" pitchFamily="18" charset="0"/>
                <a:cs typeface="Times New Roman" panose="02020603050405020304" pitchFamily="18" charset="0"/>
              </a:rPr>
              <a:t>Landing </a:t>
            </a:r>
            <a:r>
              <a:rPr lang="en-GB" dirty="0" err="1">
                <a:latin typeface="Times New Roman" panose="02020603050405020304" pitchFamily="18" charset="0"/>
                <a:cs typeface="Times New Roman" panose="02020603050405020304" pitchFamily="18" charset="0"/>
              </a:rPr>
              <a:t>Pad'e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ulaştığımızda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sonraki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seviyeyi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yükleyin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İpucu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sahne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dizinimiz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tamsayıdır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nedenle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ona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sayı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ekleyebiliriz</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xEl>
                                              <p:pRg st="0" end="0"/>
                                            </p:txEl>
                                          </p:spTgt>
                                        </p:tgtEl>
                                        <p:attrNameLst>
                                          <p:attrName>style.visibility</p:attrName>
                                        </p:attrNameLst>
                                      </p:cBhvr>
                                      <p:to>
                                        <p:strVal val="visible"/>
                                      </p:to>
                                    </p:set>
                                    <p:animEffect transition="in" filter="fade">
                                      <p:cBhvr>
                                        <p:cTn id="7" dur="1"/>
                                        <p:tgtEl>
                                          <p:spTgt spid="5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78165-844E-1755-0935-0A15D82BAFAC}"/>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3DE999B8-ECD7-043B-7368-0EF6E5B988A6}"/>
              </a:ext>
            </a:extLst>
          </p:cNvPr>
          <p:cNvSpPr>
            <a:spLocks noGrp="1"/>
          </p:cNvSpPr>
          <p:nvPr>
            <p:ph type="body" idx="1"/>
          </p:nvPr>
        </p:nvSpPr>
        <p:spPr>
          <a:xfrm>
            <a:off x="860028" y="8081064"/>
            <a:ext cx="16644000" cy="1254000"/>
          </a:xfrm>
        </p:spPr>
        <p:txBody>
          <a:bodyPr/>
          <a:lstStyle/>
          <a:p>
            <a:endParaRPr lang="en-TR" dirty="0"/>
          </a:p>
        </p:txBody>
      </p:sp>
      <p:pic>
        <p:nvPicPr>
          <p:cNvPr id="6" name="Picture 5">
            <a:extLst>
              <a:ext uri="{FF2B5EF4-FFF2-40B4-BE49-F238E27FC236}">
                <a16:creationId xmlns:a16="http://schemas.microsoft.com/office/drawing/2014/main" id="{603BE4DC-3FBB-B0A2-522F-73342D5CDCE3}"/>
              </a:ext>
            </a:extLst>
          </p:cNvPr>
          <p:cNvPicPr>
            <a:picLocks noChangeAspect="1"/>
          </p:cNvPicPr>
          <p:nvPr/>
        </p:nvPicPr>
        <p:blipFill>
          <a:blip r:embed="rId2"/>
          <a:stretch>
            <a:fillRect/>
          </a:stretch>
        </p:blipFill>
        <p:spPr>
          <a:xfrm>
            <a:off x="860028" y="1936496"/>
            <a:ext cx="6985000" cy="5207000"/>
          </a:xfrm>
          <a:prstGeom prst="rect">
            <a:avLst/>
          </a:prstGeom>
        </p:spPr>
      </p:pic>
      <p:pic>
        <p:nvPicPr>
          <p:cNvPr id="7" name="Picture 6">
            <a:extLst>
              <a:ext uri="{FF2B5EF4-FFF2-40B4-BE49-F238E27FC236}">
                <a16:creationId xmlns:a16="http://schemas.microsoft.com/office/drawing/2014/main" id="{1A99461E-1751-157A-78D9-D0E26A176E81}"/>
              </a:ext>
            </a:extLst>
          </p:cNvPr>
          <p:cNvPicPr>
            <a:picLocks noChangeAspect="1"/>
          </p:cNvPicPr>
          <p:nvPr/>
        </p:nvPicPr>
        <p:blipFill>
          <a:blip r:embed="rId3"/>
          <a:stretch>
            <a:fillRect/>
          </a:stretch>
        </p:blipFill>
        <p:spPr>
          <a:xfrm>
            <a:off x="8257032" y="3084837"/>
            <a:ext cx="7772400" cy="1455159"/>
          </a:xfrm>
          <a:prstGeom prst="rect">
            <a:avLst/>
          </a:prstGeom>
        </p:spPr>
      </p:pic>
    </p:spTree>
    <p:extLst>
      <p:ext uri="{BB962C8B-B14F-4D97-AF65-F5344CB8AC3E}">
        <p14:creationId xmlns:p14="http://schemas.microsoft.com/office/powerpoint/2010/main" val="28585713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6F2A-C4BD-7526-6191-2A666A2BBD3E}"/>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9BECF5E0-7670-7B79-48E6-F9A136790D1C}"/>
              </a:ext>
            </a:extLst>
          </p:cNvPr>
          <p:cNvSpPr>
            <a:spLocks noGrp="1"/>
          </p:cNvSpPr>
          <p:nvPr>
            <p:ph type="body" idx="1"/>
          </p:nvPr>
        </p:nvSpPr>
        <p:spPr>
          <a:xfrm>
            <a:off x="822000" y="5170483"/>
            <a:ext cx="16644000" cy="1416360"/>
          </a:xfrm>
        </p:spPr>
        <p:txBody>
          <a:bodyPr/>
          <a:lstStyle/>
          <a:p>
            <a:r>
              <a:rPr lang="en-TR" dirty="0"/>
              <a:t>Son levele ulaştıktan sonra yükleyeceği yeni level olmadığı için başa döndürüp ilk leveli yükletelim. Global bir roket hızı değişkeni ekleyip sonra her başa dönüşte hızını arttırarak oyunu zorlaştırmak ta mümkün.</a:t>
            </a:r>
          </a:p>
        </p:txBody>
      </p:sp>
      <p:pic>
        <p:nvPicPr>
          <p:cNvPr id="5" name="Picture 4">
            <a:extLst>
              <a:ext uri="{FF2B5EF4-FFF2-40B4-BE49-F238E27FC236}">
                <a16:creationId xmlns:a16="http://schemas.microsoft.com/office/drawing/2014/main" id="{B98D01DD-763B-A5B7-45E7-5AB46743B80C}"/>
              </a:ext>
            </a:extLst>
          </p:cNvPr>
          <p:cNvPicPr>
            <a:picLocks noChangeAspect="1"/>
          </p:cNvPicPr>
          <p:nvPr/>
        </p:nvPicPr>
        <p:blipFill>
          <a:blip r:embed="rId2"/>
          <a:stretch>
            <a:fillRect/>
          </a:stretch>
        </p:blipFill>
        <p:spPr>
          <a:xfrm>
            <a:off x="4526280" y="2051827"/>
            <a:ext cx="7772400" cy="2854929"/>
          </a:xfrm>
          <a:prstGeom prst="rect">
            <a:avLst/>
          </a:prstGeom>
        </p:spPr>
      </p:pic>
    </p:spTree>
    <p:extLst>
      <p:ext uri="{BB962C8B-B14F-4D97-AF65-F5344CB8AC3E}">
        <p14:creationId xmlns:p14="http://schemas.microsoft.com/office/powerpoint/2010/main" val="331206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1"/>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Invoke(</a:t>
            </a:r>
            <a:r>
              <a:rPr lang="en-GB" dirty="0" err="1">
                <a:latin typeface="Times New Roman" panose="02020603050405020304" pitchFamily="18" charset="0"/>
                <a:cs typeface="Times New Roman" panose="02020603050405020304" pitchFamily="18" charset="0"/>
              </a:rPr>
              <a:t>çağırma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kullanma</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Invoke </a:t>
            </a:r>
            <a:r>
              <a:rPr lang="en-GB" dirty="0" err="1">
                <a:latin typeface="Times New Roman" panose="02020603050405020304" pitchFamily="18" charset="0"/>
                <a:cs typeface="Times New Roman" panose="02020603050405020304" pitchFamily="18" charset="0"/>
              </a:rPr>
              <a:t>kullanma</a:t>
            </a:r>
            <a:endParaRPr dirty="0">
              <a:latin typeface="Times New Roman" panose="02020603050405020304" pitchFamily="18" charset="0"/>
              <a:cs typeface="Times New Roman" panose="02020603050405020304" pitchFamily="18" charset="0"/>
            </a:endParaRPr>
          </a:p>
        </p:txBody>
      </p:sp>
      <p:sp>
        <p:nvSpPr>
          <p:cNvPr id="595" name="Google Shape;595;p72"/>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a:solidFill>
                  <a:srgbClr val="FFFF00"/>
                </a:solidFill>
                <a:latin typeface="Times New Roman" panose="02020603050405020304" pitchFamily="18" charset="0"/>
                <a:ea typeface="Consolas"/>
                <a:cs typeface="Times New Roman" panose="02020603050405020304" pitchFamily="18" charset="0"/>
                <a:sym typeface="Consolas"/>
              </a:rPr>
              <a:t>Invoke() </a:t>
            </a:r>
            <a:r>
              <a:rPr lang="en-GB" dirty="0">
                <a:latin typeface="Times New Roman" panose="02020603050405020304" pitchFamily="18" charset="0"/>
                <a:cs typeface="Times New Roman" panose="02020603050405020304" pitchFamily="18" charset="0"/>
              </a:rPr>
              <a:t>x </a:t>
            </a:r>
            <a:r>
              <a:rPr lang="en-GB" dirty="0" err="1">
                <a:latin typeface="Times New Roman" panose="02020603050405020304" pitchFamily="18" charset="0"/>
                <a:cs typeface="Times New Roman" panose="02020603050405020304" pitchFamily="18" charset="0"/>
              </a:rPr>
              <a:t>saniyelik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gecikmeden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yürütülmesi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yöntemi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çağırmamıza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izin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verir</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457200" lvl="0" indent="-571500" algn="l" rtl="0">
              <a:spcBef>
                <a:spcPts val="0"/>
              </a:spcBef>
              <a:spcAft>
                <a:spcPts val="0"/>
              </a:spcAft>
              <a:buSzPts val="5400"/>
              <a:buChar char="●"/>
            </a:pPr>
            <a:r>
              <a:rPr lang="en-GB" dirty="0">
                <a:latin typeface="Times New Roman" panose="02020603050405020304" pitchFamily="18" charset="0"/>
                <a:cs typeface="Times New Roman" panose="02020603050405020304" pitchFamily="18" charset="0"/>
              </a:rPr>
              <a:t>Syntax:</a:t>
            </a:r>
            <a:endParaRPr dirty="0">
              <a:latin typeface="Times New Roman" panose="02020603050405020304" pitchFamily="18" charset="0"/>
              <a:cs typeface="Times New Roman" panose="02020603050405020304" pitchFamily="18" charset="0"/>
            </a:endParaRPr>
          </a:p>
          <a:p>
            <a:pPr marL="0" lvl="0" indent="457200" algn="l" rtl="0">
              <a:spcBef>
                <a:spcPts val="0"/>
              </a:spcBef>
              <a:spcAft>
                <a:spcPts val="0"/>
              </a:spcAft>
              <a:buNone/>
            </a:pPr>
            <a:r>
              <a:rPr lang="en-GB" dirty="0">
                <a:solidFill>
                  <a:srgbClr val="FFFF00"/>
                </a:solidFill>
                <a:latin typeface="Times New Roman" panose="02020603050405020304" pitchFamily="18" charset="0"/>
                <a:ea typeface="Consolas"/>
                <a:cs typeface="Times New Roman" panose="02020603050405020304" pitchFamily="18" charset="0"/>
                <a:sym typeface="Consolas"/>
              </a:rPr>
              <a:t>Invoke(“</a:t>
            </a:r>
            <a:r>
              <a:rPr lang="en-GB" dirty="0" err="1">
                <a:solidFill>
                  <a:srgbClr val="FFFF00"/>
                </a:solidFill>
                <a:latin typeface="Times New Roman" panose="02020603050405020304" pitchFamily="18" charset="0"/>
                <a:ea typeface="Consolas"/>
                <a:cs typeface="Times New Roman" panose="02020603050405020304" pitchFamily="18" charset="0"/>
                <a:sym typeface="Consolas"/>
              </a:rPr>
              <a:t>MethodName</a:t>
            </a:r>
            <a:r>
              <a:rPr lang="en-GB" dirty="0">
                <a:solidFill>
                  <a:srgbClr val="FFFF00"/>
                </a:solidFill>
                <a:latin typeface="Times New Roman" panose="02020603050405020304" pitchFamily="18" charset="0"/>
                <a:ea typeface="Consolas"/>
                <a:cs typeface="Times New Roman" panose="02020603050405020304" pitchFamily="18" charset="0"/>
                <a:sym typeface="Consolas"/>
              </a:rPr>
              <a:t>”, </a:t>
            </a:r>
            <a:r>
              <a:rPr lang="en-GB" dirty="0" err="1">
                <a:solidFill>
                  <a:srgbClr val="FFFF00"/>
                </a:solidFill>
                <a:latin typeface="Times New Roman" panose="02020603050405020304" pitchFamily="18" charset="0"/>
                <a:ea typeface="Consolas"/>
                <a:cs typeface="Times New Roman" panose="02020603050405020304" pitchFamily="18" charset="0"/>
                <a:sym typeface="Consolas"/>
              </a:rPr>
              <a:t>delayInSeconds</a:t>
            </a:r>
            <a:r>
              <a:rPr lang="en-GB" dirty="0">
                <a:solidFill>
                  <a:srgbClr val="FFFF00"/>
                </a:solidFill>
                <a:latin typeface="Times New Roman" panose="02020603050405020304" pitchFamily="18" charset="0"/>
                <a:ea typeface="Consolas"/>
                <a:cs typeface="Times New Roman" panose="02020603050405020304" pitchFamily="18" charset="0"/>
                <a:sym typeface="Consolas"/>
              </a:rPr>
              <a:t>);</a:t>
            </a:r>
            <a:endParaRPr dirty="0">
              <a:solidFill>
                <a:srgbClr val="FFFF00"/>
              </a:solidFill>
              <a:latin typeface="Times New Roman" panose="02020603050405020304" pitchFamily="18" charset="0"/>
              <a:ea typeface="Consolas"/>
              <a:cs typeface="Times New Roman" panose="02020603050405020304" pitchFamily="18" charset="0"/>
              <a:sym typeface="Consolas"/>
            </a:endParaRPr>
          </a:p>
          <a:p>
            <a:pPr lvl="0">
              <a:buClr>
                <a:schemeClr val="lt1"/>
              </a:buClr>
            </a:pPr>
            <a:r>
              <a:rPr lang="en-GB" dirty="0" err="1">
                <a:solidFill>
                  <a:schemeClr val="lt1"/>
                </a:solidFill>
                <a:latin typeface="Times New Roman" panose="02020603050405020304" pitchFamily="18" charset="0"/>
                <a:cs typeface="Times New Roman" panose="02020603050405020304" pitchFamily="18" charset="0"/>
              </a:rPr>
              <a:t>Artıları</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Hızlı</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ve</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kullanımı</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kolay</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Eksileri</a:t>
            </a:r>
            <a:r>
              <a:rPr lang="en-GB" dirty="0">
                <a:solidFill>
                  <a:schemeClr val="lt1"/>
                </a:solidFill>
                <a:latin typeface="Times New Roman" panose="02020603050405020304" pitchFamily="18" charset="0"/>
                <a:cs typeface="Times New Roman" panose="02020603050405020304" pitchFamily="18" charset="0"/>
              </a:rPr>
              <a:t>: string </a:t>
            </a:r>
            <a:r>
              <a:rPr lang="en-GB" dirty="0" err="1">
                <a:solidFill>
                  <a:schemeClr val="lt1"/>
                </a:solidFill>
                <a:latin typeface="Times New Roman" panose="02020603050405020304" pitchFamily="18" charset="0"/>
                <a:cs typeface="Times New Roman" panose="02020603050405020304" pitchFamily="18" charset="0"/>
              </a:rPr>
              <a:t>referansı</a:t>
            </a:r>
            <a:r>
              <a:rPr lang="en-GB" dirty="0">
                <a:solidFill>
                  <a:schemeClr val="lt1"/>
                </a:solidFill>
                <a:latin typeface="Times New Roman" panose="02020603050405020304" pitchFamily="18" charset="0"/>
                <a:cs typeface="Times New Roman" panose="02020603050405020304" pitchFamily="18" charset="0"/>
              </a:rPr>
              <a:t>; Coroutine </a:t>
            </a:r>
            <a:r>
              <a:rPr lang="en-GB" dirty="0" err="1">
                <a:solidFill>
                  <a:schemeClr val="lt1"/>
                </a:solidFill>
                <a:latin typeface="Times New Roman" panose="02020603050405020304" pitchFamily="18" charset="0"/>
                <a:cs typeface="Times New Roman" panose="02020603050405020304" pitchFamily="18" charset="0"/>
              </a:rPr>
              <a:t>kullanmak</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kadar</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performanslı</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değil</a:t>
            </a:r>
            <a:endParaRPr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1"/>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1"/>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1"/>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E0174-BA2A-1193-4C81-11DC291A0528}"/>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3C1D3833-EC9F-6120-2ABA-6A784FB51D6E}"/>
              </a:ext>
            </a:extLst>
          </p:cNvPr>
          <p:cNvSpPr>
            <a:spLocks noGrp="1"/>
          </p:cNvSpPr>
          <p:nvPr>
            <p:ph type="body" idx="1"/>
          </p:nvPr>
        </p:nvSpPr>
        <p:spPr>
          <a:xfrm>
            <a:off x="860028" y="7712014"/>
            <a:ext cx="16644000" cy="1623049"/>
          </a:xfrm>
        </p:spPr>
        <p:txBody>
          <a:bodyPr/>
          <a:lstStyle/>
          <a:p>
            <a:r>
              <a:rPr lang="en-TR" dirty="0"/>
              <a:t>Çalıştırıp deneyin.</a:t>
            </a:r>
          </a:p>
        </p:txBody>
      </p:sp>
      <p:pic>
        <p:nvPicPr>
          <p:cNvPr id="4" name="Picture 3">
            <a:extLst>
              <a:ext uri="{FF2B5EF4-FFF2-40B4-BE49-F238E27FC236}">
                <a16:creationId xmlns:a16="http://schemas.microsoft.com/office/drawing/2014/main" id="{5886A11B-4D77-67A2-0828-01C32EA1D8EF}"/>
              </a:ext>
            </a:extLst>
          </p:cNvPr>
          <p:cNvPicPr>
            <a:picLocks noChangeAspect="1"/>
          </p:cNvPicPr>
          <p:nvPr/>
        </p:nvPicPr>
        <p:blipFill>
          <a:blip r:embed="rId2"/>
          <a:stretch>
            <a:fillRect/>
          </a:stretch>
        </p:blipFill>
        <p:spPr>
          <a:xfrm>
            <a:off x="5392947" y="2308849"/>
            <a:ext cx="5638800" cy="4457700"/>
          </a:xfrm>
          <a:prstGeom prst="rect">
            <a:avLst/>
          </a:prstGeom>
        </p:spPr>
      </p:pic>
    </p:spTree>
    <p:extLst>
      <p:ext uri="{BB962C8B-B14F-4D97-AF65-F5344CB8AC3E}">
        <p14:creationId xmlns:p14="http://schemas.microsoft.com/office/powerpoint/2010/main" val="993521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p:nvPr/>
        </p:nvSpPr>
        <p:spPr>
          <a:xfrm>
            <a:off x="5503025" y="3089200"/>
            <a:ext cx="5962200" cy="5442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6442625" y="3946600"/>
            <a:ext cx="4083000" cy="3727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Project Boost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Soğan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Tasarımı</a:t>
            </a:r>
            <a:endParaRPr dirty="0">
              <a:latin typeface="Times New Roman" panose="02020603050405020304" pitchFamily="18" charset="0"/>
              <a:cs typeface="Times New Roman" panose="02020603050405020304" pitchFamily="18" charset="0"/>
            </a:endParaRPr>
          </a:p>
        </p:txBody>
      </p:sp>
      <p:sp>
        <p:nvSpPr>
          <p:cNvPr id="234" name="Google Shape;234;p30"/>
          <p:cNvSpPr/>
          <p:nvPr/>
        </p:nvSpPr>
        <p:spPr>
          <a:xfrm>
            <a:off x="7362574" y="4806250"/>
            <a:ext cx="2527551" cy="20082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dirty="0" err="1">
                <a:solidFill>
                  <a:srgbClr val="FFFFFF"/>
                </a:solidFill>
              </a:rPr>
              <a:t>Çekirdek</a:t>
            </a:r>
            <a:r>
              <a:rPr lang="en-GB" sz="3000" dirty="0">
                <a:solidFill>
                  <a:srgbClr val="FFFFFF"/>
                </a:solidFill>
              </a:rPr>
              <a:t> </a:t>
            </a:r>
            <a:r>
              <a:rPr lang="en-GB" sz="3000" dirty="0" err="1">
                <a:solidFill>
                  <a:srgbClr val="FFFFFF"/>
                </a:solidFill>
              </a:rPr>
              <a:t>özellik</a:t>
            </a:r>
            <a:endParaRPr sz="3000" dirty="0">
              <a:solidFill>
                <a:srgbClr val="FFFFFF"/>
              </a:solidFill>
            </a:endParaRPr>
          </a:p>
        </p:txBody>
      </p:sp>
      <p:sp>
        <p:nvSpPr>
          <p:cNvPr id="235" name="Google Shape;235;p30"/>
          <p:cNvSpPr txBox="1"/>
          <p:nvPr/>
        </p:nvSpPr>
        <p:spPr>
          <a:xfrm>
            <a:off x="12217350" y="4535450"/>
            <a:ext cx="49662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rgbClr val="FFFFFF"/>
                </a:solidFill>
              </a:rPr>
              <a:t>2. </a:t>
            </a:r>
            <a:r>
              <a:rPr lang="en-GB" sz="3600" dirty="0" err="1">
                <a:solidFill>
                  <a:srgbClr val="FFFFFF"/>
                </a:solidFill>
              </a:rPr>
              <a:t>Dünyadaki</a:t>
            </a:r>
            <a:r>
              <a:rPr lang="en-GB" sz="3600" dirty="0">
                <a:solidFill>
                  <a:srgbClr val="FFFFFF"/>
                </a:solidFill>
              </a:rPr>
              <a:t> </a:t>
            </a:r>
            <a:r>
              <a:rPr lang="en-GB" sz="3600" dirty="0" err="1">
                <a:solidFill>
                  <a:srgbClr val="FFFFFF"/>
                </a:solidFill>
              </a:rPr>
              <a:t>çarpışmalar</a:t>
            </a:r>
            <a:endParaRPr sz="3600" dirty="0">
              <a:solidFill>
                <a:srgbClr val="FFFFFF"/>
              </a:solidFill>
            </a:endParaRPr>
          </a:p>
        </p:txBody>
      </p:sp>
      <p:sp>
        <p:nvSpPr>
          <p:cNvPr id="236" name="Google Shape;236;p30"/>
          <p:cNvSpPr txBox="1"/>
          <p:nvPr/>
        </p:nvSpPr>
        <p:spPr>
          <a:xfrm>
            <a:off x="11746075" y="2551550"/>
            <a:ext cx="4966200" cy="6141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rgbClr val="FFFFFF"/>
              </a:buClr>
              <a:buSzPts val="3600"/>
              <a:buAutoNum type="arabicPeriod"/>
            </a:pPr>
            <a:r>
              <a:rPr lang="en-GB" sz="3600" dirty="0" err="1">
                <a:solidFill>
                  <a:srgbClr val="FFFFFF"/>
                </a:solidFill>
              </a:rPr>
              <a:t>hareket</a:t>
            </a:r>
            <a:r>
              <a:rPr lang="en-GB" sz="3600" dirty="0">
                <a:solidFill>
                  <a:srgbClr val="FFFFFF"/>
                </a:solidFill>
              </a:rPr>
              <a:t> / </a:t>
            </a:r>
            <a:r>
              <a:rPr lang="en-GB" sz="3600" dirty="0" err="1">
                <a:solidFill>
                  <a:srgbClr val="FFFFFF"/>
                </a:solidFill>
              </a:rPr>
              <a:t>uçma</a:t>
            </a:r>
            <a:endParaRPr sz="3600" dirty="0">
              <a:solidFill>
                <a:srgbClr val="FFFFFF"/>
              </a:solidFill>
            </a:endParaRPr>
          </a:p>
        </p:txBody>
      </p:sp>
      <p:sp>
        <p:nvSpPr>
          <p:cNvPr id="237" name="Google Shape;237;p30"/>
          <p:cNvSpPr txBox="1"/>
          <p:nvPr/>
        </p:nvSpPr>
        <p:spPr>
          <a:xfrm>
            <a:off x="12137825" y="6988050"/>
            <a:ext cx="49662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rgbClr val="FFFFFF"/>
                </a:solidFill>
              </a:rPr>
              <a:t>3. Level </a:t>
            </a:r>
            <a:r>
              <a:rPr lang="en-GB" sz="3600" dirty="0" err="1">
                <a:solidFill>
                  <a:srgbClr val="FFFFFF"/>
                </a:solidFill>
              </a:rPr>
              <a:t>ilerlemesi</a:t>
            </a:r>
            <a:endParaRPr sz="3600" dirty="0">
              <a:solidFill>
                <a:srgbClr val="FFFFFF"/>
              </a:solidFill>
            </a:endParaRPr>
          </a:p>
        </p:txBody>
      </p:sp>
      <p:cxnSp>
        <p:nvCxnSpPr>
          <p:cNvPr id="238" name="Google Shape;238;p30"/>
          <p:cNvCxnSpPr/>
          <p:nvPr/>
        </p:nvCxnSpPr>
        <p:spPr>
          <a:xfrm flipH="1">
            <a:off x="8792825" y="2921150"/>
            <a:ext cx="2672400" cy="2254200"/>
          </a:xfrm>
          <a:prstGeom prst="straightConnector1">
            <a:avLst/>
          </a:prstGeom>
          <a:noFill/>
          <a:ln w="76200" cap="flat" cmpd="sng">
            <a:solidFill>
              <a:srgbClr val="FFFFFF"/>
            </a:solidFill>
            <a:prstDash val="solid"/>
            <a:round/>
            <a:headEnd type="none" w="med" len="med"/>
            <a:tailEnd type="triangle" w="med" len="med"/>
          </a:ln>
        </p:spPr>
      </p:cxnSp>
      <p:cxnSp>
        <p:nvCxnSpPr>
          <p:cNvPr id="239" name="Google Shape;239;p30"/>
          <p:cNvCxnSpPr/>
          <p:nvPr/>
        </p:nvCxnSpPr>
        <p:spPr>
          <a:xfrm flipH="1">
            <a:off x="10170975" y="4942675"/>
            <a:ext cx="1869600" cy="532800"/>
          </a:xfrm>
          <a:prstGeom prst="straightConnector1">
            <a:avLst/>
          </a:prstGeom>
          <a:noFill/>
          <a:ln w="76200" cap="flat" cmpd="sng">
            <a:solidFill>
              <a:srgbClr val="FFFFFF"/>
            </a:solidFill>
            <a:prstDash val="solid"/>
            <a:round/>
            <a:headEnd type="none" w="med" len="med"/>
            <a:tailEnd type="triangle" w="med" len="med"/>
          </a:ln>
        </p:spPr>
      </p:cxnSp>
      <p:cxnSp>
        <p:nvCxnSpPr>
          <p:cNvPr id="240" name="Google Shape;240;p30"/>
          <p:cNvCxnSpPr/>
          <p:nvPr/>
        </p:nvCxnSpPr>
        <p:spPr>
          <a:xfrm rot="10800000">
            <a:off x="10743950" y="7140150"/>
            <a:ext cx="1217100" cy="233400"/>
          </a:xfrm>
          <a:prstGeom prst="straightConnector1">
            <a:avLst/>
          </a:prstGeom>
          <a:noFill/>
          <a:ln w="76200" cap="flat" cmpd="sng">
            <a:solidFill>
              <a:srgbClr val="FFFFFF"/>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300"/>
                                        <p:tgtEl>
                                          <p:spTgt spid="236"/>
                                        </p:tgtEl>
                                      </p:cBhvr>
                                    </p:animEffect>
                                  </p:childTnLst>
                                </p:cTn>
                              </p:par>
                              <p:par>
                                <p:cTn id="8" presetID="10" presetClass="entr" presetSubtype="0"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1000"/>
                                        <p:tgtEl>
                                          <p:spTgt spid="2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9"/>
                                        </p:tgtEl>
                                        <p:attrNameLst>
                                          <p:attrName>style.visibility</p:attrName>
                                        </p:attrNameLst>
                                      </p:cBhvr>
                                      <p:to>
                                        <p:strVal val="visible"/>
                                      </p:to>
                                    </p:set>
                                    <p:animEffect transition="in" filter="fade">
                                      <p:cBhvr>
                                        <p:cTn id="15" dur="200"/>
                                        <p:tgtEl>
                                          <p:spTgt spid="239"/>
                                        </p:tgtEl>
                                      </p:cBhvr>
                                    </p:animEffect>
                                  </p:childTnLst>
                                </p:cTn>
                              </p:par>
                              <p:par>
                                <p:cTn id="16" presetID="10" presetClass="entr" presetSubtype="0" fill="hold" nodeType="withEffect">
                                  <p:stCondLst>
                                    <p:cond delay="0"/>
                                  </p:stCondLst>
                                  <p:childTnLst>
                                    <p:set>
                                      <p:cBhvr>
                                        <p:cTn id="17" dur="1" fill="hold">
                                          <p:stCondLst>
                                            <p:cond delay="0"/>
                                          </p:stCondLst>
                                        </p:cTn>
                                        <p:tgtEl>
                                          <p:spTgt spid="235"/>
                                        </p:tgtEl>
                                        <p:attrNameLst>
                                          <p:attrName>style.visibility</p:attrName>
                                        </p:attrNameLst>
                                      </p:cBhvr>
                                      <p:to>
                                        <p:strVal val="visible"/>
                                      </p:to>
                                    </p:set>
                                    <p:animEffect transition="in" filter="fade">
                                      <p:cBhvr>
                                        <p:cTn id="18" dur="1000"/>
                                        <p:tgtEl>
                                          <p:spTgt spid="2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0"/>
                                        </p:tgtEl>
                                        <p:attrNameLst>
                                          <p:attrName>style.visibility</p:attrName>
                                        </p:attrNameLst>
                                      </p:cBhvr>
                                      <p:to>
                                        <p:strVal val="visible"/>
                                      </p:to>
                                    </p:set>
                                    <p:animEffect transition="in" filter="fade">
                                      <p:cBhvr>
                                        <p:cTn id="23" dur="200"/>
                                        <p:tgtEl>
                                          <p:spTgt spid="240"/>
                                        </p:tgtEl>
                                      </p:cBhvr>
                                    </p:animEffect>
                                  </p:childTnLst>
                                </p:cTn>
                              </p:par>
                              <p:par>
                                <p:cTn id="24" presetID="10" presetClass="entr" presetSubtype="0" fill="hold" nodeType="withEffect">
                                  <p:stCondLst>
                                    <p:cond delay="0"/>
                                  </p:stCondLst>
                                  <p:childTnLst>
                                    <p:set>
                                      <p:cBhvr>
                                        <p:cTn id="25" dur="1" fill="hold">
                                          <p:stCondLst>
                                            <p:cond delay="0"/>
                                          </p:stCondLst>
                                        </p:cTn>
                                        <p:tgtEl>
                                          <p:spTgt spid="237"/>
                                        </p:tgtEl>
                                        <p:attrNameLst>
                                          <p:attrName>style.visibility</p:attrName>
                                        </p:attrNameLst>
                                      </p:cBhvr>
                                      <p:to>
                                        <p:strVal val="visible"/>
                                      </p:to>
                                    </p:set>
                                    <p:animEffect transition="in" filter="fade">
                                      <p:cBhvr>
                                        <p:cTn id="26"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D6DB-33F6-3AE9-4F56-EE5BC6D008FA}"/>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B5FCFC4D-47C0-FE59-4BF0-119DA8488AB6}"/>
              </a:ext>
            </a:extLst>
          </p:cNvPr>
          <p:cNvSpPr>
            <a:spLocks noGrp="1"/>
          </p:cNvSpPr>
          <p:nvPr>
            <p:ph type="body" idx="1"/>
          </p:nvPr>
        </p:nvSpPr>
        <p:spPr>
          <a:xfrm>
            <a:off x="860028" y="2138064"/>
            <a:ext cx="16644000" cy="2825822"/>
          </a:xfrm>
        </p:spPr>
        <p:txBody>
          <a:bodyPr/>
          <a:lstStyle/>
          <a:p>
            <a:r>
              <a:rPr lang="en-TR" dirty="0"/>
              <a:t>Dikkat ederseniz çarptıktan sonraki bir süre roketimizi hareket ettirmeye devam ediyoruz bunu engelleyelim. Bunun için doğrudan roadlevel’</a:t>
            </a:r>
            <a:r>
              <a:rPr lang="en-US" dirty="0"/>
              <a:t>I</a:t>
            </a:r>
            <a:r>
              <a:rPr lang="en-TR" dirty="0"/>
              <a:t> invoke etmek yerine bir crushsequence yani çarpışmaserisi fonksiyonu yazıp onu invoke edicez. </a:t>
            </a:r>
          </a:p>
        </p:txBody>
      </p:sp>
    </p:spTree>
    <p:extLst>
      <p:ext uri="{BB962C8B-B14F-4D97-AF65-F5344CB8AC3E}">
        <p14:creationId xmlns:p14="http://schemas.microsoft.com/office/powerpoint/2010/main" val="8612648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8330A-CA2D-F74A-E141-AB21F18288B2}"/>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0BEE6E8F-815A-AA79-135F-B28EBDBEE8D4}"/>
              </a:ext>
            </a:extLst>
          </p:cNvPr>
          <p:cNvSpPr>
            <a:spLocks noGrp="1"/>
          </p:cNvSpPr>
          <p:nvPr>
            <p:ph type="body" idx="1"/>
          </p:nvPr>
        </p:nvSpPr>
        <p:spPr/>
        <p:txBody>
          <a:bodyPr/>
          <a:lstStyle/>
          <a:p>
            <a:r>
              <a:rPr lang="en-TR" dirty="0"/>
              <a:t>Öncelikle hareket etmesini engellememiz lazım. Hareket etmesini sağlayan şey esasında bir component olan movementscriptimiz. Bu scripti disable edersek hareketini durdurmuş oluruz.</a:t>
            </a:r>
          </a:p>
          <a:p>
            <a:r>
              <a:rPr lang="en-TR" dirty="0"/>
              <a:t>Kendiniz yapmaya çalışın.</a:t>
            </a:r>
          </a:p>
        </p:txBody>
      </p:sp>
    </p:spTree>
    <p:extLst>
      <p:ext uri="{BB962C8B-B14F-4D97-AF65-F5344CB8AC3E}">
        <p14:creationId xmlns:p14="http://schemas.microsoft.com/office/powerpoint/2010/main" val="30243433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59F4F-4568-EA9D-A124-3CA741593E02}"/>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BBD2FE4B-8DFB-C8F7-5909-072F2020F230}"/>
              </a:ext>
            </a:extLst>
          </p:cNvPr>
          <p:cNvSpPr>
            <a:spLocks noGrp="1"/>
          </p:cNvSpPr>
          <p:nvPr>
            <p:ph type="body" idx="1"/>
          </p:nvPr>
        </p:nvSpPr>
        <p:spPr>
          <a:xfrm>
            <a:off x="860028" y="7641770"/>
            <a:ext cx="16644000" cy="1693293"/>
          </a:xfrm>
        </p:spPr>
        <p:txBody>
          <a:bodyPr/>
          <a:lstStyle/>
          <a:p>
            <a:endParaRPr lang="en-TR" dirty="0"/>
          </a:p>
        </p:txBody>
      </p:sp>
      <p:pic>
        <p:nvPicPr>
          <p:cNvPr id="6" name="Picture 5">
            <a:extLst>
              <a:ext uri="{FF2B5EF4-FFF2-40B4-BE49-F238E27FC236}">
                <a16:creationId xmlns:a16="http://schemas.microsoft.com/office/drawing/2014/main" id="{5601D369-4E7D-6327-701A-14C15B06D654}"/>
              </a:ext>
            </a:extLst>
          </p:cNvPr>
          <p:cNvPicPr>
            <a:picLocks noChangeAspect="1"/>
          </p:cNvPicPr>
          <p:nvPr/>
        </p:nvPicPr>
        <p:blipFill>
          <a:blip r:embed="rId2"/>
          <a:stretch>
            <a:fillRect/>
          </a:stretch>
        </p:blipFill>
        <p:spPr>
          <a:xfrm>
            <a:off x="4889319" y="2213100"/>
            <a:ext cx="6210300" cy="3352800"/>
          </a:xfrm>
          <a:prstGeom prst="rect">
            <a:avLst/>
          </a:prstGeom>
        </p:spPr>
      </p:pic>
    </p:spTree>
    <p:extLst>
      <p:ext uri="{BB962C8B-B14F-4D97-AF65-F5344CB8AC3E}">
        <p14:creationId xmlns:p14="http://schemas.microsoft.com/office/powerpoint/2010/main" val="15288920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3"/>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sz="6000" dirty="0">
                <a:latin typeface="Times New Roman" panose="02020603050405020304" pitchFamily="18" charset="0"/>
                <a:cs typeface="Times New Roman" panose="02020603050405020304" pitchFamily="18" charset="0"/>
              </a:rPr>
              <a:t>Bir </a:t>
            </a:r>
            <a:r>
              <a:rPr lang="en-GB" sz="6000" dirty="0" err="1">
                <a:latin typeface="Times New Roman" panose="02020603050405020304" pitchFamily="18" charset="0"/>
                <a:cs typeface="Times New Roman" panose="02020603050405020304" pitchFamily="18" charset="0"/>
              </a:rPr>
              <a:t>sonraki</a:t>
            </a:r>
            <a:r>
              <a:rPr lang="en-GB" sz="6000" dirty="0">
                <a:latin typeface="Times New Roman" panose="02020603050405020304" pitchFamily="18" charset="0"/>
                <a:cs typeface="Times New Roman" panose="02020603050405020304" pitchFamily="18" charset="0"/>
              </a:rPr>
              <a:t> </a:t>
            </a:r>
            <a:r>
              <a:rPr lang="en-GB" sz="6000" dirty="0" err="1">
                <a:latin typeface="Times New Roman" panose="02020603050405020304" pitchFamily="18" charset="0"/>
                <a:cs typeface="Times New Roman" panose="02020603050405020304" pitchFamily="18" charset="0"/>
              </a:rPr>
              <a:t>seviyeyi</a:t>
            </a:r>
            <a:r>
              <a:rPr lang="en-GB" sz="6000" dirty="0">
                <a:latin typeface="Times New Roman" panose="02020603050405020304" pitchFamily="18" charset="0"/>
                <a:cs typeface="Times New Roman" panose="02020603050405020304" pitchFamily="18" charset="0"/>
              </a:rPr>
              <a:t> </a:t>
            </a:r>
            <a:r>
              <a:rPr lang="en-GB" sz="6000" dirty="0" err="1">
                <a:latin typeface="Times New Roman" panose="02020603050405020304" pitchFamily="18" charset="0"/>
                <a:cs typeface="Times New Roman" panose="02020603050405020304" pitchFamily="18" charset="0"/>
              </a:rPr>
              <a:t>geciktirmek</a:t>
            </a:r>
            <a:r>
              <a:rPr lang="en-GB" sz="6000" dirty="0">
                <a:latin typeface="Times New Roman" panose="02020603050405020304" pitchFamily="18" charset="0"/>
                <a:cs typeface="Times New Roman" panose="02020603050405020304" pitchFamily="18" charset="0"/>
              </a:rPr>
              <a:t> </a:t>
            </a:r>
            <a:r>
              <a:rPr lang="en-GB" sz="6000" dirty="0" err="1">
                <a:latin typeface="Times New Roman" panose="02020603050405020304" pitchFamily="18" charset="0"/>
                <a:cs typeface="Times New Roman" panose="02020603050405020304" pitchFamily="18" charset="0"/>
              </a:rPr>
              <a:t>için</a:t>
            </a:r>
            <a:r>
              <a:rPr lang="en-GB" sz="6000" dirty="0">
                <a:latin typeface="Times New Roman" panose="02020603050405020304" pitchFamily="18" charset="0"/>
                <a:cs typeface="Times New Roman" panose="02020603050405020304" pitchFamily="18" charset="0"/>
              </a:rPr>
              <a:t> Invoke</a:t>
            </a:r>
            <a:endParaRPr sz="6000" dirty="0">
              <a:latin typeface="Times New Roman" panose="02020603050405020304" pitchFamily="18" charset="0"/>
              <a:cs typeface="Times New Roman" panose="02020603050405020304" pitchFamily="18" charset="0"/>
            </a:endParaRPr>
          </a:p>
        </p:txBody>
      </p:sp>
      <p:sp>
        <p:nvSpPr>
          <p:cNvPr id="601" name="Google Shape;601;p73"/>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Gecikmemizi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parametreleştirin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denetçide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ayarlayabileceğimiz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yapın</a:t>
            </a:r>
            <a:r>
              <a:rPr lang="en-GB" dirty="0">
                <a:latin typeface="Times New Roman" panose="02020603050405020304" pitchFamily="18" charset="0"/>
                <a:cs typeface="Times New Roman" panose="02020603050405020304" pitchFamily="18" charset="0"/>
              </a:rPr>
              <a:t>)
Landing </a:t>
            </a:r>
            <a:r>
              <a:rPr lang="en-GB" dirty="0" err="1">
                <a:latin typeface="Times New Roman" panose="02020603050405020304" pitchFamily="18" charset="0"/>
                <a:cs typeface="Times New Roman" panose="02020603050405020304" pitchFamily="18" charset="0"/>
              </a:rPr>
              <a:t>Pad'e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ulaştığımızda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sonraki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seviyeyi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yüklemeden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önce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gecikme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yaşadığımızdan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emin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Gecikme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sırasında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oynatıcı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kontrollerini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durdurun</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1">
                                            <p:txEl>
                                              <p:pRg st="0" end="0"/>
                                            </p:txEl>
                                          </p:spTgt>
                                        </p:tgtEl>
                                        <p:attrNameLst>
                                          <p:attrName>style.visibility</p:attrName>
                                        </p:attrNameLst>
                                      </p:cBhvr>
                                      <p:to>
                                        <p:strVal val="visible"/>
                                      </p:to>
                                    </p:set>
                                    <p:animEffect transition="in" filter="fade">
                                      <p:cBhvr>
                                        <p:cTn id="7" dur="1"/>
                                        <p:tgtEl>
                                          <p:spTgt spid="6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1">
                                            <p:txEl>
                                              <p:pRg st="0" end="0"/>
                                            </p:txEl>
                                          </p:spTgt>
                                        </p:tgtEl>
                                        <p:attrNameLst>
                                          <p:attrName>style.visibility</p:attrName>
                                        </p:attrNameLst>
                                      </p:cBhvr>
                                      <p:to>
                                        <p:strVal val="visible"/>
                                      </p:to>
                                    </p:set>
                                    <p:animEffect transition="in" filter="fade">
                                      <p:cBhvr>
                                        <p:cTn id="12" dur="1"/>
                                        <p:tgtEl>
                                          <p:spTgt spid="6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CD409-0B52-9048-8FD5-6BEEF00EEB5F}"/>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A18B7B5C-9FC6-44AC-EE1D-BFEA14ECF478}"/>
              </a:ext>
            </a:extLst>
          </p:cNvPr>
          <p:cNvSpPr>
            <a:spLocks noGrp="1"/>
          </p:cNvSpPr>
          <p:nvPr>
            <p:ph type="body" idx="1"/>
          </p:nvPr>
        </p:nvSpPr>
        <p:spPr>
          <a:xfrm>
            <a:off x="860028" y="7223760"/>
            <a:ext cx="16644000" cy="2111304"/>
          </a:xfrm>
        </p:spPr>
        <p:txBody>
          <a:bodyPr/>
          <a:lstStyle/>
          <a:p>
            <a:endParaRPr lang="en-TR" dirty="0"/>
          </a:p>
        </p:txBody>
      </p:sp>
      <p:pic>
        <p:nvPicPr>
          <p:cNvPr id="6" name="Picture 5">
            <a:extLst>
              <a:ext uri="{FF2B5EF4-FFF2-40B4-BE49-F238E27FC236}">
                <a16:creationId xmlns:a16="http://schemas.microsoft.com/office/drawing/2014/main" id="{42D97C92-006B-C2F7-1DAE-4747D248B7FC}"/>
              </a:ext>
            </a:extLst>
          </p:cNvPr>
          <p:cNvPicPr>
            <a:picLocks noChangeAspect="1"/>
          </p:cNvPicPr>
          <p:nvPr/>
        </p:nvPicPr>
        <p:blipFill>
          <a:blip r:embed="rId2"/>
          <a:stretch>
            <a:fillRect/>
          </a:stretch>
        </p:blipFill>
        <p:spPr>
          <a:xfrm>
            <a:off x="860028" y="2034177"/>
            <a:ext cx="5892800" cy="889000"/>
          </a:xfrm>
          <a:prstGeom prst="rect">
            <a:avLst/>
          </a:prstGeom>
        </p:spPr>
      </p:pic>
      <p:pic>
        <p:nvPicPr>
          <p:cNvPr id="7" name="Picture 6">
            <a:extLst>
              <a:ext uri="{FF2B5EF4-FFF2-40B4-BE49-F238E27FC236}">
                <a16:creationId xmlns:a16="http://schemas.microsoft.com/office/drawing/2014/main" id="{20469ADB-BF40-079A-CBC2-F823D2870E35}"/>
              </a:ext>
            </a:extLst>
          </p:cNvPr>
          <p:cNvPicPr>
            <a:picLocks noChangeAspect="1"/>
          </p:cNvPicPr>
          <p:nvPr/>
        </p:nvPicPr>
        <p:blipFill>
          <a:blip r:embed="rId3"/>
          <a:stretch>
            <a:fillRect/>
          </a:stretch>
        </p:blipFill>
        <p:spPr>
          <a:xfrm>
            <a:off x="2923540" y="2689830"/>
            <a:ext cx="5308600" cy="1816100"/>
          </a:xfrm>
          <a:prstGeom prst="rect">
            <a:avLst/>
          </a:prstGeom>
        </p:spPr>
      </p:pic>
      <p:pic>
        <p:nvPicPr>
          <p:cNvPr id="8" name="Picture 7">
            <a:extLst>
              <a:ext uri="{FF2B5EF4-FFF2-40B4-BE49-F238E27FC236}">
                <a16:creationId xmlns:a16="http://schemas.microsoft.com/office/drawing/2014/main" id="{35307EA4-8AA5-CC76-9110-E98BCDF61E7E}"/>
              </a:ext>
            </a:extLst>
          </p:cNvPr>
          <p:cNvPicPr>
            <a:picLocks noChangeAspect="1"/>
          </p:cNvPicPr>
          <p:nvPr/>
        </p:nvPicPr>
        <p:blipFill>
          <a:blip r:embed="rId4"/>
          <a:stretch>
            <a:fillRect/>
          </a:stretch>
        </p:blipFill>
        <p:spPr>
          <a:xfrm>
            <a:off x="7510055" y="2689830"/>
            <a:ext cx="4495800" cy="3619500"/>
          </a:xfrm>
          <a:prstGeom prst="rect">
            <a:avLst/>
          </a:prstGeom>
        </p:spPr>
      </p:pic>
      <p:pic>
        <p:nvPicPr>
          <p:cNvPr id="9" name="Picture 8">
            <a:extLst>
              <a:ext uri="{FF2B5EF4-FFF2-40B4-BE49-F238E27FC236}">
                <a16:creationId xmlns:a16="http://schemas.microsoft.com/office/drawing/2014/main" id="{D49F582B-53DA-C42B-BF9E-15CE901D3B72}"/>
              </a:ext>
            </a:extLst>
          </p:cNvPr>
          <p:cNvPicPr>
            <a:picLocks noChangeAspect="1"/>
          </p:cNvPicPr>
          <p:nvPr/>
        </p:nvPicPr>
        <p:blipFill>
          <a:blip r:embed="rId5"/>
          <a:stretch>
            <a:fillRect/>
          </a:stretch>
        </p:blipFill>
        <p:spPr>
          <a:xfrm>
            <a:off x="12131947" y="5415583"/>
            <a:ext cx="4787900" cy="1346200"/>
          </a:xfrm>
          <a:prstGeom prst="rect">
            <a:avLst/>
          </a:prstGeom>
        </p:spPr>
      </p:pic>
    </p:spTree>
    <p:extLst>
      <p:ext uri="{BB962C8B-B14F-4D97-AF65-F5344CB8AC3E}">
        <p14:creationId xmlns:p14="http://schemas.microsoft.com/office/powerpoint/2010/main" val="27436768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4"/>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err="1">
                <a:latin typeface="Times New Roman" panose="02020603050405020304" pitchFamily="18" charset="0"/>
                <a:cs typeface="Times New Roman" panose="02020603050405020304" pitchFamily="18" charset="0"/>
              </a:rPr>
              <a:t>Çoklu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Ses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Klipleri</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7BE1E-4A2E-0917-7B9E-08AA92737D61}"/>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777E509F-0DCC-0AD3-285E-D59F11CC8250}"/>
              </a:ext>
            </a:extLst>
          </p:cNvPr>
          <p:cNvSpPr>
            <a:spLocks noGrp="1"/>
          </p:cNvSpPr>
          <p:nvPr>
            <p:ph type="body" idx="1"/>
          </p:nvPr>
        </p:nvSpPr>
        <p:spPr/>
        <p:txBody>
          <a:bodyPr/>
          <a:lstStyle/>
          <a:p>
            <a:r>
              <a:rPr lang="en-TR" dirty="0"/>
              <a:t>Patlama ve Başarıyla landıng pada’e ulaşma için iki ayrı ses efecti ekleyin.</a:t>
            </a:r>
          </a:p>
        </p:txBody>
      </p:sp>
      <p:pic>
        <p:nvPicPr>
          <p:cNvPr id="6" name="Picture 5">
            <a:extLst>
              <a:ext uri="{FF2B5EF4-FFF2-40B4-BE49-F238E27FC236}">
                <a16:creationId xmlns:a16="http://schemas.microsoft.com/office/drawing/2014/main" id="{92F9C2C6-09BF-AB20-B3D4-9A64158E1F94}"/>
              </a:ext>
            </a:extLst>
          </p:cNvPr>
          <p:cNvPicPr>
            <a:picLocks noChangeAspect="1"/>
          </p:cNvPicPr>
          <p:nvPr/>
        </p:nvPicPr>
        <p:blipFill>
          <a:blip r:embed="rId2"/>
          <a:stretch>
            <a:fillRect/>
          </a:stretch>
        </p:blipFill>
        <p:spPr>
          <a:xfrm>
            <a:off x="5966823" y="4428464"/>
            <a:ext cx="3454400" cy="1308100"/>
          </a:xfrm>
          <a:prstGeom prst="rect">
            <a:avLst/>
          </a:prstGeom>
        </p:spPr>
      </p:pic>
    </p:spTree>
    <p:extLst>
      <p:ext uri="{BB962C8B-B14F-4D97-AF65-F5344CB8AC3E}">
        <p14:creationId xmlns:p14="http://schemas.microsoft.com/office/powerpoint/2010/main" val="7554747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0F78-D631-E90B-50A4-18E9006AD58C}"/>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FCC84B0E-636C-7E54-AFB1-726BBA71EF55}"/>
              </a:ext>
            </a:extLst>
          </p:cNvPr>
          <p:cNvSpPr>
            <a:spLocks noGrp="1"/>
          </p:cNvSpPr>
          <p:nvPr>
            <p:ph type="body" idx="1"/>
          </p:nvPr>
        </p:nvSpPr>
        <p:spPr>
          <a:xfrm>
            <a:off x="624897" y="3893362"/>
            <a:ext cx="16644000" cy="4475681"/>
          </a:xfrm>
        </p:spPr>
        <p:txBody>
          <a:bodyPr/>
          <a:lstStyle/>
          <a:p>
            <a:r>
              <a:rPr lang="en-TR" dirty="0"/>
              <a:t>Audio source a atadığınız clibi kaldırın. PlayOneShot fonksiyonunu kullanacağız.</a:t>
            </a:r>
          </a:p>
        </p:txBody>
      </p:sp>
      <p:pic>
        <p:nvPicPr>
          <p:cNvPr id="4" name="Picture 3">
            <a:extLst>
              <a:ext uri="{FF2B5EF4-FFF2-40B4-BE49-F238E27FC236}">
                <a16:creationId xmlns:a16="http://schemas.microsoft.com/office/drawing/2014/main" id="{92AA18E1-2F6C-BA4B-F1C1-F5096E0147FD}"/>
              </a:ext>
            </a:extLst>
          </p:cNvPr>
          <p:cNvPicPr>
            <a:picLocks noChangeAspect="1"/>
          </p:cNvPicPr>
          <p:nvPr/>
        </p:nvPicPr>
        <p:blipFill>
          <a:blip r:embed="rId2"/>
          <a:stretch>
            <a:fillRect/>
          </a:stretch>
        </p:blipFill>
        <p:spPr>
          <a:xfrm>
            <a:off x="3307442" y="2233205"/>
            <a:ext cx="2921000" cy="1562100"/>
          </a:xfrm>
          <a:prstGeom prst="rect">
            <a:avLst/>
          </a:prstGeom>
        </p:spPr>
      </p:pic>
      <p:pic>
        <p:nvPicPr>
          <p:cNvPr id="5" name="Picture 4">
            <a:extLst>
              <a:ext uri="{FF2B5EF4-FFF2-40B4-BE49-F238E27FC236}">
                <a16:creationId xmlns:a16="http://schemas.microsoft.com/office/drawing/2014/main" id="{480AACFD-5F48-B957-26B6-72EFB5848F97}"/>
              </a:ext>
            </a:extLst>
          </p:cNvPr>
          <p:cNvPicPr>
            <a:picLocks noChangeAspect="1"/>
          </p:cNvPicPr>
          <p:nvPr/>
        </p:nvPicPr>
        <p:blipFill>
          <a:blip r:embed="rId3"/>
          <a:stretch>
            <a:fillRect/>
          </a:stretch>
        </p:blipFill>
        <p:spPr>
          <a:xfrm>
            <a:off x="1019103" y="5811319"/>
            <a:ext cx="11345790" cy="4386433"/>
          </a:xfrm>
          <a:prstGeom prst="rect">
            <a:avLst/>
          </a:prstGeom>
        </p:spPr>
      </p:pic>
    </p:spTree>
    <p:extLst>
      <p:ext uri="{BB962C8B-B14F-4D97-AF65-F5344CB8AC3E}">
        <p14:creationId xmlns:p14="http://schemas.microsoft.com/office/powerpoint/2010/main" val="36297759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0F78-2884-2593-D692-772C84310D06}"/>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39810CB4-A7B1-FF08-3F39-594C10DF873B}"/>
              </a:ext>
            </a:extLst>
          </p:cNvPr>
          <p:cNvSpPr>
            <a:spLocks noGrp="1"/>
          </p:cNvSpPr>
          <p:nvPr>
            <p:ph type="body" idx="1"/>
          </p:nvPr>
        </p:nvSpPr>
        <p:spPr>
          <a:xfrm>
            <a:off x="860028" y="8294914"/>
            <a:ext cx="16644000" cy="1040150"/>
          </a:xfrm>
        </p:spPr>
        <p:txBody>
          <a:bodyPr/>
          <a:lstStyle/>
          <a:p>
            <a:pPr marL="0" indent="0">
              <a:buNone/>
            </a:pPr>
            <a:r>
              <a:rPr lang="en-TR" dirty="0"/>
              <a:t>Çek bırak yaparak ses dosyamızı atıyoruz.</a:t>
            </a:r>
          </a:p>
        </p:txBody>
      </p:sp>
      <p:pic>
        <p:nvPicPr>
          <p:cNvPr id="4" name="Picture 3">
            <a:extLst>
              <a:ext uri="{FF2B5EF4-FFF2-40B4-BE49-F238E27FC236}">
                <a16:creationId xmlns:a16="http://schemas.microsoft.com/office/drawing/2014/main" id="{5F23F7B7-E4B0-41D7-AD65-371333C23854}"/>
              </a:ext>
            </a:extLst>
          </p:cNvPr>
          <p:cNvPicPr>
            <a:picLocks noChangeAspect="1"/>
          </p:cNvPicPr>
          <p:nvPr/>
        </p:nvPicPr>
        <p:blipFill>
          <a:blip r:embed="rId2"/>
          <a:stretch>
            <a:fillRect/>
          </a:stretch>
        </p:blipFill>
        <p:spPr>
          <a:xfrm>
            <a:off x="1038497" y="1788100"/>
            <a:ext cx="7772400" cy="3089310"/>
          </a:xfrm>
          <a:prstGeom prst="rect">
            <a:avLst/>
          </a:prstGeom>
        </p:spPr>
      </p:pic>
      <p:pic>
        <p:nvPicPr>
          <p:cNvPr id="5" name="Picture 4">
            <a:extLst>
              <a:ext uri="{FF2B5EF4-FFF2-40B4-BE49-F238E27FC236}">
                <a16:creationId xmlns:a16="http://schemas.microsoft.com/office/drawing/2014/main" id="{2F5189EC-4B6A-442F-CE2E-B9BAC25E27B5}"/>
              </a:ext>
            </a:extLst>
          </p:cNvPr>
          <p:cNvPicPr>
            <a:picLocks noChangeAspect="1"/>
          </p:cNvPicPr>
          <p:nvPr/>
        </p:nvPicPr>
        <p:blipFill>
          <a:blip r:embed="rId3"/>
          <a:stretch>
            <a:fillRect/>
          </a:stretch>
        </p:blipFill>
        <p:spPr>
          <a:xfrm>
            <a:off x="8250827" y="2094505"/>
            <a:ext cx="4686300" cy="825500"/>
          </a:xfrm>
          <a:prstGeom prst="rect">
            <a:avLst/>
          </a:prstGeom>
        </p:spPr>
      </p:pic>
      <p:pic>
        <p:nvPicPr>
          <p:cNvPr id="6" name="Picture 5">
            <a:extLst>
              <a:ext uri="{FF2B5EF4-FFF2-40B4-BE49-F238E27FC236}">
                <a16:creationId xmlns:a16="http://schemas.microsoft.com/office/drawing/2014/main" id="{9D331BA2-859D-A4F1-39EE-04162A72F604}"/>
              </a:ext>
            </a:extLst>
          </p:cNvPr>
          <p:cNvPicPr>
            <a:picLocks noChangeAspect="1"/>
          </p:cNvPicPr>
          <p:nvPr/>
        </p:nvPicPr>
        <p:blipFill>
          <a:blip r:embed="rId4"/>
          <a:stretch>
            <a:fillRect/>
          </a:stretch>
        </p:blipFill>
        <p:spPr>
          <a:xfrm>
            <a:off x="10657750" y="2920005"/>
            <a:ext cx="6985000" cy="3556000"/>
          </a:xfrm>
          <a:prstGeom prst="rect">
            <a:avLst/>
          </a:prstGeom>
        </p:spPr>
      </p:pic>
      <p:pic>
        <p:nvPicPr>
          <p:cNvPr id="7" name="Picture 6">
            <a:extLst>
              <a:ext uri="{FF2B5EF4-FFF2-40B4-BE49-F238E27FC236}">
                <a16:creationId xmlns:a16="http://schemas.microsoft.com/office/drawing/2014/main" id="{A40B67F3-0E4F-91E7-C324-845B8EC515CB}"/>
              </a:ext>
            </a:extLst>
          </p:cNvPr>
          <p:cNvPicPr>
            <a:picLocks noChangeAspect="1"/>
          </p:cNvPicPr>
          <p:nvPr/>
        </p:nvPicPr>
        <p:blipFill>
          <a:blip r:embed="rId5"/>
          <a:stretch>
            <a:fillRect/>
          </a:stretch>
        </p:blipFill>
        <p:spPr>
          <a:xfrm>
            <a:off x="1600200" y="5458435"/>
            <a:ext cx="7772400" cy="2513462"/>
          </a:xfrm>
          <a:prstGeom prst="rect">
            <a:avLst/>
          </a:prstGeom>
        </p:spPr>
      </p:pic>
    </p:spTree>
    <p:extLst>
      <p:ext uri="{BB962C8B-B14F-4D97-AF65-F5344CB8AC3E}">
        <p14:creationId xmlns:p14="http://schemas.microsoft.com/office/powerpoint/2010/main" val="29111811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586E8-10FF-BFEA-5132-95FA67EF6E8D}"/>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516172CA-ECF2-608B-40E8-178662BD4392}"/>
              </a:ext>
            </a:extLst>
          </p:cNvPr>
          <p:cNvSpPr>
            <a:spLocks noGrp="1"/>
          </p:cNvSpPr>
          <p:nvPr>
            <p:ph type="body" idx="1"/>
          </p:nvPr>
        </p:nvSpPr>
        <p:spPr>
          <a:xfrm>
            <a:off x="860028" y="7680960"/>
            <a:ext cx="16644000" cy="1654104"/>
          </a:xfrm>
        </p:spPr>
        <p:txBody>
          <a:bodyPr/>
          <a:lstStyle/>
          <a:p>
            <a:endParaRPr lang="en-TR" dirty="0"/>
          </a:p>
        </p:txBody>
      </p:sp>
      <p:pic>
        <p:nvPicPr>
          <p:cNvPr id="4" name="Picture 3">
            <a:extLst>
              <a:ext uri="{FF2B5EF4-FFF2-40B4-BE49-F238E27FC236}">
                <a16:creationId xmlns:a16="http://schemas.microsoft.com/office/drawing/2014/main" id="{240DB13F-B8F4-F0F2-26FB-9E7A3E14722F}"/>
              </a:ext>
            </a:extLst>
          </p:cNvPr>
          <p:cNvPicPr>
            <a:picLocks noChangeAspect="1"/>
          </p:cNvPicPr>
          <p:nvPr/>
        </p:nvPicPr>
        <p:blipFill>
          <a:blip r:embed="rId2"/>
          <a:stretch>
            <a:fillRect/>
          </a:stretch>
        </p:blipFill>
        <p:spPr>
          <a:xfrm>
            <a:off x="4075067" y="2181134"/>
            <a:ext cx="6819900" cy="3860800"/>
          </a:xfrm>
          <a:prstGeom prst="rect">
            <a:avLst/>
          </a:prstGeom>
        </p:spPr>
      </p:pic>
    </p:spTree>
    <p:extLst>
      <p:ext uri="{BB962C8B-B14F-4D97-AF65-F5344CB8AC3E}">
        <p14:creationId xmlns:p14="http://schemas.microsoft.com/office/powerpoint/2010/main" val="841729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Unity Units</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5"/>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Çarpışmada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Ses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Çal</a:t>
            </a:r>
            <a:endParaRPr dirty="0">
              <a:latin typeface="Times New Roman" panose="02020603050405020304" pitchFamily="18" charset="0"/>
              <a:cs typeface="Times New Roman" panose="02020603050405020304" pitchFamily="18" charset="0"/>
            </a:endParaRPr>
          </a:p>
        </p:txBody>
      </p:sp>
      <p:sp>
        <p:nvSpPr>
          <p:cNvPr id="618" name="Google Shape;618;p75"/>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a:latin typeface="Times New Roman" panose="02020603050405020304" pitchFamily="18" charset="0"/>
                <a:cs typeface="Times New Roman" panose="02020603050405020304" pitchFamily="18" charset="0"/>
              </a:rPr>
              <a:t>Bu </a:t>
            </a:r>
            <a:r>
              <a:rPr lang="en-GB" dirty="0" err="1">
                <a:latin typeface="Times New Roman" panose="02020603050405020304" pitchFamily="18" charset="0"/>
                <a:cs typeface="Times New Roman" panose="02020603050405020304" pitchFamily="18" charset="0"/>
              </a:rPr>
              <a:t>durumlarda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sesin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çalınması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tetikleyici</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1"/>
            <a:r>
              <a:rPr lang="en-GB" dirty="0" err="1">
                <a:latin typeface="Times New Roman" panose="02020603050405020304" pitchFamily="18" charset="0"/>
                <a:cs typeface="Times New Roman" panose="02020603050405020304" pitchFamily="18" charset="0"/>
              </a:rPr>
              <a:t>Oyuncu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engele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çarptığında</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1"/>
            <a:r>
              <a:rPr lang="en-GB" dirty="0" err="1">
                <a:latin typeface="Times New Roman" panose="02020603050405020304" pitchFamily="18" charset="0"/>
                <a:cs typeface="Times New Roman" panose="02020603050405020304" pitchFamily="18" charset="0"/>
              </a:rPr>
              <a:t>Oyuncu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başarılı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şekilde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iniş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pistine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ulaştığında</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45720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457200" lvl="0" indent="-571500" algn="l" rtl="0">
              <a:spcBef>
                <a:spcPts val="0"/>
              </a:spcBef>
              <a:spcAft>
                <a:spcPts val="0"/>
              </a:spcAft>
              <a:buSzPts val="5400"/>
              <a:buChar char="●"/>
            </a:pPr>
            <a:r>
              <a:rPr lang="en-GB" dirty="0">
                <a:latin typeface="Times New Roman" panose="02020603050405020304" pitchFamily="18" charset="0"/>
                <a:cs typeface="Times New Roman" panose="02020603050405020304" pitchFamily="18" charset="0"/>
              </a:rPr>
              <a:t>HINTS:</a:t>
            </a:r>
            <a:endParaRPr dirty="0">
              <a:latin typeface="Times New Roman" panose="02020603050405020304" pitchFamily="18" charset="0"/>
              <a:cs typeface="Times New Roman" panose="02020603050405020304" pitchFamily="18" charset="0"/>
            </a:endParaRPr>
          </a:p>
          <a:p>
            <a:pPr lvl="1"/>
            <a:r>
              <a:rPr lang="en-GB" dirty="0" err="1">
                <a:latin typeface="Times New Roman" panose="02020603050405020304" pitchFamily="18" charset="0"/>
                <a:cs typeface="Times New Roman" panose="02020603050405020304" pitchFamily="18" charset="0"/>
              </a:rPr>
              <a:t>Ses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bileşenini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alın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(cache)</a:t>
            </a:r>
            <a:r>
              <a:rPr lang="en-GB" dirty="0" err="1">
                <a:latin typeface="Times New Roman" panose="02020603050405020304" pitchFamily="18" charset="0"/>
                <a:cs typeface="Times New Roman" panose="02020603050405020304" pitchFamily="18" charset="0"/>
              </a:rPr>
              <a:t>önbelleğe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alın</a:t>
            </a:r>
            <a:r>
              <a:rPr lang="en-GB" dirty="0">
                <a:latin typeface="Times New Roman" panose="02020603050405020304" pitchFamily="18" charset="0"/>
                <a:cs typeface="Times New Roman" panose="02020603050405020304" pitchFamily="18" charset="0"/>
              </a:rPr>
              <a:t>
Her </a:t>
            </a:r>
            <a:r>
              <a:rPr lang="en-GB" dirty="0" err="1">
                <a:latin typeface="Times New Roman" panose="02020603050405020304" pitchFamily="18" charset="0"/>
                <a:cs typeface="Times New Roman" panose="02020603050405020304" pitchFamily="18" charset="0"/>
              </a:rPr>
              <a:t>klip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oluşturun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Klibi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uygun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zamanda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oynatın</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8">
                                            <p:txEl>
                                              <p:pRg st="0" end="0"/>
                                            </p:txEl>
                                          </p:spTgt>
                                        </p:tgtEl>
                                        <p:attrNameLst>
                                          <p:attrName>style.visibility</p:attrName>
                                        </p:attrNameLst>
                                      </p:cBhvr>
                                      <p:to>
                                        <p:strVal val="visible"/>
                                      </p:to>
                                    </p:set>
                                    <p:animEffect transition="in" filter="fade">
                                      <p:cBhvr>
                                        <p:cTn id="7" dur="1"/>
                                        <p:tgtEl>
                                          <p:spTgt spid="6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8">
                                            <p:txEl>
                                              <p:pRg st="1" end="1"/>
                                            </p:txEl>
                                          </p:spTgt>
                                        </p:tgtEl>
                                        <p:attrNameLst>
                                          <p:attrName>style.visibility</p:attrName>
                                        </p:attrNameLst>
                                      </p:cBhvr>
                                      <p:to>
                                        <p:strVal val="visible"/>
                                      </p:to>
                                    </p:set>
                                    <p:animEffect transition="in" filter="fade">
                                      <p:cBhvr>
                                        <p:cTn id="12" dur="1"/>
                                        <p:tgtEl>
                                          <p:spTgt spid="6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8">
                                            <p:txEl>
                                              <p:pRg st="2" end="2"/>
                                            </p:txEl>
                                          </p:spTgt>
                                        </p:tgtEl>
                                        <p:attrNameLst>
                                          <p:attrName>style.visibility</p:attrName>
                                        </p:attrNameLst>
                                      </p:cBhvr>
                                      <p:to>
                                        <p:strVal val="visible"/>
                                      </p:to>
                                    </p:set>
                                    <p:animEffect transition="in" filter="fade">
                                      <p:cBhvr>
                                        <p:cTn id="17" dur="1"/>
                                        <p:tgtEl>
                                          <p:spTgt spid="6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8">
                                            <p:txEl>
                                              <p:pRg st="4" end="4"/>
                                            </p:txEl>
                                          </p:spTgt>
                                        </p:tgtEl>
                                        <p:attrNameLst>
                                          <p:attrName>style.visibility</p:attrName>
                                        </p:attrNameLst>
                                      </p:cBhvr>
                                      <p:to>
                                        <p:strVal val="visible"/>
                                      </p:to>
                                    </p:set>
                                    <p:animEffect transition="in" filter="fade">
                                      <p:cBhvr>
                                        <p:cTn id="22" dur="1"/>
                                        <p:tgtEl>
                                          <p:spTgt spid="61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8">
                                            <p:txEl>
                                              <p:pRg st="0" end="0"/>
                                            </p:txEl>
                                          </p:spTgt>
                                        </p:tgtEl>
                                        <p:attrNameLst>
                                          <p:attrName>style.visibility</p:attrName>
                                        </p:attrNameLst>
                                      </p:cBhvr>
                                      <p:to>
                                        <p:strVal val="visible"/>
                                      </p:to>
                                    </p:set>
                                    <p:animEffect transition="in" filter="fade">
                                      <p:cBhvr>
                                        <p:cTn id="27" dur="1"/>
                                        <p:tgtEl>
                                          <p:spTgt spid="61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8">
                                            <p:txEl>
                                              <p:pRg st="1" end="1"/>
                                            </p:txEl>
                                          </p:spTgt>
                                        </p:tgtEl>
                                        <p:attrNameLst>
                                          <p:attrName>style.visibility</p:attrName>
                                        </p:attrNameLst>
                                      </p:cBhvr>
                                      <p:to>
                                        <p:strVal val="visible"/>
                                      </p:to>
                                    </p:set>
                                    <p:animEffect transition="in" filter="fade">
                                      <p:cBhvr>
                                        <p:cTn id="32" dur="1"/>
                                        <p:tgtEl>
                                          <p:spTgt spid="61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8">
                                            <p:txEl>
                                              <p:pRg st="2" end="2"/>
                                            </p:txEl>
                                          </p:spTgt>
                                        </p:tgtEl>
                                        <p:attrNameLst>
                                          <p:attrName>style.visibility</p:attrName>
                                        </p:attrNameLst>
                                      </p:cBhvr>
                                      <p:to>
                                        <p:strVal val="visible"/>
                                      </p:to>
                                    </p:set>
                                    <p:animEffect transition="in" filter="fade">
                                      <p:cBhvr>
                                        <p:cTn id="37" dur="1"/>
                                        <p:tgtEl>
                                          <p:spTgt spid="61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8">
                                            <p:txEl>
                                              <p:pRg st="4" end="4"/>
                                            </p:txEl>
                                          </p:spTgt>
                                        </p:tgtEl>
                                        <p:attrNameLst>
                                          <p:attrName>style.visibility</p:attrName>
                                        </p:attrNameLst>
                                      </p:cBhvr>
                                      <p:to>
                                        <p:strVal val="visible"/>
                                      </p:to>
                                    </p:set>
                                    <p:animEffect transition="in" filter="fade">
                                      <p:cBhvr>
                                        <p:cTn id="42" dur="1"/>
                                        <p:tgtEl>
                                          <p:spTgt spid="6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44A88-0D81-B6CF-0BB3-3371C90F2475}"/>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D4891824-19E6-2B40-C9C9-9A91507E53C4}"/>
              </a:ext>
            </a:extLst>
          </p:cNvPr>
          <p:cNvSpPr>
            <a:spLocks noGrp="1"/>
          </p:cNvSpPr>
          <p:nvPr>
            <p:ph type="body" idx="1"/>
          </p:nvPr>
        </p:nvSpPr>
        <p:spPr>
          <a:xfrm>
            <a:off x="860028" y="6884126"/>
            <a:ext cx="16644000" cy="2450938"/>
          </a:xfrm>
        </p:spPr>
        <p:txBody>
          <a:bodyPr/>
          <a:lstStyle/>
          <a:p>
            <a:r>
              <a:rPr lang="en-TR" dirty="0"/>
              <a:t>İlgili ses cliplerini atayalım.</a:t>
            </a:r>
          </a:p>
        </p:txBody>
      </p:sp>
      <p:pic>
        <p:nvPicPr>
          <p:cNvPr id="7" name="Picture 6">
            <a:extLst>
              <a:ext uri="{FF2B5EF4-FFF2-40B4-BE49-F238E27FC236}">
                <a16:creationId xmlns:a16="http://schemas.microsoft.com/office/drawing/2014/main" id="{ED725FCD-8613-131F-01AE-DB204CDC6D7A}"/>
              </a:ext>
            </a:extLst>
          </p:cNvPr>
          <p:cNvPicPr>
            <a:picLocks noChangeAspect="1"/>
          </p:cNvPicPr>
          <p:nvPr/>
        </p:nvPicPr>
        <p:blipFill>
          <a:blip r:embed="rId2"/>
          <a:stretch>
            <a:fillRect/>
          </a:stretch>
        </p:blipFill>
        <p:spPr>
          <a:xfrm>
            <a:off x="732971" y="1916974"/>
            <a:ext cx="5588000" cy="2971800"/>
          </a:xfrm>
          <a:prstGeom prst="rect">
            <a:avLst/>
          </a:prstGeom>
        </p:spPr>
      </p:pic>
      <p:pic>
        <p:nvPicPr>
          <p:cNvPr id="8" name="Picture 7">
            <a:extLst>
              <a:ext uri="{FF2B5EF4-FFF2-40B4-BE49-F238E27FC236}">
                <a16:creationId xmlns:a16="http://schemas.microsoft.com/office/drawing/2014/main" id="{CAAA1034-1A8B-7ACA-1C10-9A4AC4C5FFB2}"/>
              </a:ext>
            </a:extLst>
          </p:cNvPr>
          <p:cNvPicPr>
            <a:picLocks noChangeAspect="1"/>
          </p:cNvPicPr>
          <p:nvPr/>
        </p:nvPicPr>
        <p:blipFill>
          <a:blip r:embed="rId3"/>
          <a:stretch>
            <a:fillRect/>
          </a:stretch>
        </p:blipFill>
        <p:spPr>
          <a:xfrm>
            <a:off x="5907315" y="1954652"/>
            <a:ext cx="5689600" cy="3657600"/>
          </a:xfrm>
          <a:prstGeom prst="rect">
            <a:avLst/>
          </a:prstGeom>
        </p:spPr>
      </p:pic>
      <p:pic>
        <p:nvPicPr>
          <p:cNvPr id="12" name="Picture 11">
            <a:extLst>
              <a:ext uri="{FF2B5EF4-FFF2-40B4-BE49-F238E27FC236}">
                <a16:creationId xmlns:a16="http://schemas.microsoft.com/office/drawing/2014/main" id="{B4BBCF60-1F68-09A0-CED1-AC05199A0887}"/>
              </a:ext>
            </a:extLst>
          </p:cNvPr>
          <p:cNvPicPr>
            <a:picLocks noChangeAspect="1"/>
          </p:cNvPicPr>
          <p:nvPr/>
        </p:nvPicPr>
        <p:blipFill>
          <a:blip r:embed="rId4"/>
          <a:stretch>
            <a:fillRect/>
          </a:stretch>
        </p:blipFill>
        <p:spPr>
          <a:xfrm>
            <a:off x="11495315" y="3604127"/>
            <a:ext cx="3111500" cy="2413000"/>
          </a:xfrm>
          <a:prstGeom prst="rect">
            <a:avLst/>
          </a:prstGeom>
        </p:spPr>
      </p:pic>
    </p:spTree>
    <p:extLst>
      <p:ext uri="{BB962C8B-B14F-4D97-AF65-F5344CB8AC3E}">
        <p14:creationId xmlns:p14="http://schemas.microsoft.com/office/powerpoint/2010/main" val="3488990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6"/>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a:latin typeface="Times New Roman" panose="02020603050405020304" pitchFamily="18" charset="0"/>
                <a:cs typeface="Times New Roman" panose="02020603050405020304" pitchFamily="18" charset="0"/>
              </a:rPr>
              <a:t>Durum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Bool </a:t>
            </a:r>
            <a:r>
              <a:rPr lang="en-GB" dirty="0" err="1">
                <a:latin typeface="Times New Roman" panose="02020603050405020304" pitchFamily="18" charset="0"/>
                <a:cs typeface="Times New Roman" panose="02020603050405020304" pitchFamily="18" charset="0"/>
              </a:rPr>
              <a:t>Değişkeni</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7"/>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Mantığımızı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Tamamlayın</a:t>
            </a:r>
            <a:endParaRPr dirty="0">
              <a:latin typeface="Times New Roman" panose="02020603050405020304" pitchFamily="18" charset="0"/>
              <a:cs typeface="Times New Roman" panose="02020603050405020304" pitchFamily="18" charset="0"/>
            </a:endParaRPr>
          </a:p>
        </p:txBody>
      </p:sp>
      <p:sp>
        <p:nvSpPr>
          <p:cNvPr id="635" name="Google Shape;635;p77"/>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a:latin typeface="Times New Roman" panose="02020603050405020304" pitchFamily="18" charset="0"/>
                <a:cs typeface="Times New Roman" panose="02020603050405020304" pitchFamily="18" charset="0"/>
              </a:rPr>
              <a:t>Bir </a:t>
            </a:r>
            <a:r>
              <a:rPr lang="en-GB" dirty="0" err="1">
                <a:latin typeface="Times New Roman" panose="02020603050405020304" pitchFamily="18" charset="0"/>
                <a:cs typeface="Times New Roman" panose="02020603050405020304" pitchFamily="18" charset="0"/>
              </a:rPr>
              <a:t>çarpışma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olayı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yaşadıktan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başka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şeylerin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olmasını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durdurmak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istiyoruz</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0"/>
            <a:r>
              <a:rPr lang="en-GB" dirty="0" err="1">
                <a:solidFill>
                  <a:srgbClr val="FFFF00"/>
                </a:solidFill>
                <a:latin typeface="Times New Roman" panose="02020603050405020304" pitchFamily="18" charset="0"/>
                <a:ea typeface="Consolas"/>
                <a:cs typeface="Times New Roman" panose="02020603050405020304" pitchFamily="18" charset="0"/>
                <a:sym typeface="Consolas"/>
              </a:rPr>
              <a:t>isTransitioning</a:t>
            </a:r>
            <a:r>
              <a:rPr lang="en-GB" dirty="0">
                <a:solidFill>
                  <a:srgbClr val="FFFF00"/>
                </a:solidFill>
                <a:latin typeface="Times New Roman" panose="02020603050405020304" pitchFamily="18" charset="0"/>
                <a:ea typeface="Consolas"/>
                <a:cs typeface="Times New Roman" panose="02020603050405020304" pitchFamily="18" charset="0"/>
                <a:sym typeface="Consolas"/>
              </a:rPr>
              <a:t> </a:t>
            </a:r>
            <a:r>
              <a:rPr lang="en-GB" dirty="0">
                <a:latin typeface="Times New Roman" panose="02020603050405020304" pitchFamily="18" charset="0"/>
                <a:cs typeface="Times New Roman" panose="02020603050405020304" pitchFamily="18" charset="0"/>
              </a:rPr>
              <a:t>bool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if </a:t>
            </a:r>
            <a:r>
              <a:rPr lang="en-GB" dirty="0" err="1">
                <a:latin typeface="Times New Roman" panose="02020603050405020304" pitchFamily="18" charset="0"/>
                <a:cs typeface="Times New Roman" panose="02020603050405020304" pitchFamily="18" charset="0"/>
              </a:rPr>
              <a:t>deyimi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kullanın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
                                            <p:txEl>
                                              <p:pRg st="0" end="0"/>
                                            </p:txEl>
                                          </p:spTgt>
                                        </p:tgtEl>
                                        <p:attrNameLst>
                                          <p:attrName>style.visibility</p:attrName>
                                        </p:attrNameLst>
                                      </p:cBhvr>
                                      <p:to>
                                        <p:strVal val="visible"/>
                                      </p:to>
                                    </p:set>
                                    <p:animEffect transition="in" filter="fade">
                                      <p:cBhvr>
                                        <p:cTn id="7" dur="1"/>
                                        <p:tgtEl>
                                          <p:spTgt spid="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5">
                                            <p:txEl>
                                              <p:pRg st="1" end="1"/>
                                            </p:txEl>
                                          </p:spTgt>
                                        </p:tgtEl>
                                        <p:attrNameLst>
                                          <p:attrName>style.visibility</p:attrName>
                                        </p:attrNameLst>
                                      </p:cBhvr>
                                      <p:to>
                                        <p:strVal val="visible"/>
                                      </p:to>
                                    </p:set>
                                    <p:animEffect transition="in" filter="fade">
                                      <p:cBhvr>
                                        <p:cTn id="12" dur="1"/>
                                        <p:tgtEl>
                                          <p:spTgt spid="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5">
                                            <p:txEl>
                                              <p:pRg st="0" end="0"/>
                                            </p:txEl>
                                          </p:spTgt>
                                        </p:tgtEl>
                                        <p:attrNameLst>
                                          <p:attrName>style.visibility</p:attrName>
                                        </p:attrNameLst>
                                      </p:cBhvr>
                                      <p:to>
                                        <p:strVal val="visible"/>
                                      </p:to>
                                    </p:set>
                                    <p:animEffect transition="in" filter="fade">
                                      <p:cBhvr>
                                        <p:cTn id="17" dur="1"/>
                                        <p:tgtEl>
                                          <p:spTgt spid="63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5">
                                            <p:txEl>
                                              <p:pRg st="1" end="1"/>
                                            </p:txEl>
                                          </p:spTgt>
                                        </p:tgtEl>
                                        <p:attrNameLst>
                                          <p:attrName>style.visibility</p:attrName>
                                        </p:attrNameLst>
                                      </p:cBhvr>
                                      <p:to>
                                        <p:strVal val="visible"/>
                                      </p:to>
                                    </p:set>
                                    <p:animEffect transition="in" filter="fade">
                                      <p:cBhvr>
                                        <p:cTn id="22" dur="1"/>
                                        <p:tgtEl>
                                          <p:spTgt spid="6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33A6CE-9E7F-52C1-1928-35B44036ABD8}"/>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B4CD37D9-B911-DD20-72FD-7BC7303913F8}"/>
              </a:ext>
            </a:extLst>
          </p:cNvPr>
          <p:cNvSpPr>
            <a:spLocks noGrp="1"/>
          </p:cNvSpPr>
          <p:nvPr>
            <p:ph type="body" idx="1"/>
          </p:nvPr>
        </p:nvSpPr>
        <p:spPr>
          <a:xfrm>
            <a:off x="860028" y="7078132"/>
            <a:ext cx="16644000" cy="2256931"/>
          </a:xfrm>
        </p:spPr>
        <p:txBody>
          <a:bodyPr/>
          <a:lstStyle/>
          <a:p>
            <a:endParaRPr lang="en-TR" dirty="0"/>
          </a:p>
        </p:txBody>
      </p:sp>
      <p:pic>
        <p:nvPicPr>
          <p:cNvPr id="7" name="Picture 6">
            <a:extLst>
              <a:ext uri="{FF2B5EF4-FFF2-40B4-BE49-F238E27FC236}">
                <a16:creationId xmlns:a16="http://schemas.microsoft.com/office/drawing/2014/main" id="{874B47AD-749F-A6E4-F55A-087BB174C07E}"/>
              </a:ext>
            </a:extLst>
          </p:cNvPr>
          <p:cNvPicPr>
            <a:picLocks noChangeAspect="1"/>
          </p:cNvPicPr>
          <p:nvPr/>
        </p:nvPicPr>
        <p:blipFill>
          <a:blip r:embed="rId2"/>
          <a:stretch>
            <a:fillRect/>
          </a:stretch>
        </p:blipFill>
        <p:spPr>
          <a:xfrm>
            <a:off x="706967" y="2012950"/>
            <a:ext cx="3225800" cy="1892300"/>
          </a:xfrm>
          <a:prstGeom prst="rect">
            <a:avLst/>
          </a:prstGeom>
        </p:spPr>
      </p:pic>
      <p:pic>
        <p:nvPicPr>
          <p:cNvPr id="9" name="Picture 8">
            <a:extLst>
              <a:ext uri="{FF2B5EF4-FFF2-40B4-BE49-F238E27FC236}">
                <a16:creationId xmlns:a16="http://schemas.microsoft.com/office/drawing/2014/main" id="{F35287BB-1607-914F-5C62-B9B9D9B1128E}"/>
              </a:ext>
            </a:extLst>
          </p:cNvPr>
          <p:cNvPicPr>
            <a:picLocks noChangeAspect="1"/>
          </p:cNvPicPr>
          <p:nvPr/>
        </p:nvPicPr>
        <p:blipFill>
          <a:blip r:embed="rId3"/>
          <a:stretch>
            <a:fillRect/>
          </a:stretch>
        </p:blipFill>
        <p:spPr>
          <a:xfrm>
            <a:off x="4483100" y="2065868"/>
            <a:ext cx="4038600" cy="1143000"/>
          </a:xfrm>
          <a:prstGeom prst="rect">
            <a:avLst/>
          </a:prstGeom>
        </p:spPr>
      </p:pic>
      <p:pic>
        <p:nvPicPr>
          <p:cNvPr id="10" name="Picture 9">
            <a:extLst>
              <a:ext uri="{FF2B5EF4-FFF2-40B4-BE49-F238E27FC236}">
                <a16:creationId xmlns:a16="http://schemas.microsoft.com/office/drawing/2014/main" id="{970818B0-92DE-3DF4-53DB-98A920242574}"/>
              </a:ext>
            </a:extLst>
          </p:cNvPr>
          <p:cNvPicPr>
            <a:picLocks noChangeAspect="1"/>
          </p:cNvPicPr>
          <p:nvPr/>
        </p:nvPicPr>
        <p:blipFill>
          <a:blip r:embed="rId4"/>
          <a:stretch>
            <a:fillRect/>
          </a:stretch>
        </p:blipFill>
        <p:spPr>
          <a:xfrm>
            <a:off x="8267700" y="2065868"/>
            <a:ext cx="3378200" cy="825500"/>
          </a:xfrm>
          <a:prstGeom prst="rect">
            <a:avLst/>
          </a:prstGeom>
        </p:spPr>
      </p:pic>
      <p:pic>
        <p:nvPicPr>
          <p:cNvPr id="11" name="Picture 10">
            <a:extLst>
              <a:ext uri="{FF2B5EF4-FFF2-40B4-BE49-F238E27FC236}">
                <a16:creationId xmlns:a16="http://schemas.microsoft.com/office/drawing/2014/main" id="{6203C37E-C8BB-DE64-5AC3-59975BF8E1D1}"/>
              </a:ext>
            </a:extLst>
          </p:cNvPr>
          <p:cNvPicPr>
            <a:picLocks noChangeAspect="1"/>
          </p:cNvPicPr>
          <p:nvPr/>
        </p:nvPicPr>
        <p:blipFill>
          <a:blip r:embed="rId5"/>
          <a:stretch>
            <a:fillRect/>
          </a:stretch>
        </p:blipFill>
        <p:spPr>
          <a:xfrm>
            <a:off x="1788584" y="5046132"/>
            <a:ext cx="4584700" cy="3175000"/>
          </a:xfrm>
          <a:prstGeom prst="rect">
            <a:avLst/>
          </a:prstGeom>
        </p:spPr>
      </p:pic>
      <p:pic>
        <p:nvPicPr>
          <p:cNvPr id="12" name="Picture 11">
            <a:extLst>
              <a:ext uri="{FF2B5EF4-FFF2-40B4-BE49-F238E27FC236}">
                <a16:creationId xmlns:a16="http://schemas.microsoft.com/office/drawing/2014/main" id="{A91CBFD0-CFF7-DB36-8DC6-9A44C2DBD7C0}"/>
              </a:ext>
            </a:extLst>
          </p:cNvPr>
          <p:cNvPicPr>
            <a:picLocks noChangeAspect="1"/>
          </p:cNvPicPr>
          <p:nvPr/>
        </p:nvPicPr>
        <p:blipFill>
          <a:blip r:embed="rId6"/>
          <a:stretch>
            <a:fillRect/>
          </a:stretch>
        </p:blipFill>
        <p:spPr>
          <a:xfrm>
            <a:off x="6534150" y="5048246"/>
            <a:ext cx="5219700" cy="3086100"/>
          </a:xfrm>
          <a:prstGeom prst="rect">
            <a:avLst/>
          </a:prstGeom>
        </p:spPr>
      </p:pic>
      <p:pic>
        <p:nvPicPr>
          <p:cNvPr id="13" name="Picture 12">
            <a:extLst>
              <a:ext uri="{FF2B5EF4-FFF2-40B4-BE49-F238E27FC236}">
                <a16:creationId xmlns:a16="http://schemas.microsoft.com/office/drawing/2014/main" id="{A5CE3F62-9237-635E-586E-41979A420BB5}"/>
              </a:ext>
            </a:extLst>
          </p:cNvPr>
          <p:cNvPicPr>
            <a:picLocks noChangeAspect="1"/>
          </p:cNvPicPr>
          <p:nvPr/>
        </p:nvPicPr>
        <p:blipFill>
          <a:blip r:embed="rId7"/>
          <a:stretch>
            <a:fillRect/>
          </a:stretch>
        </p:blipFill>
        <p:spPr>
          <a:xfrm>
            <a:off x="12801600" y="5046132"/>
            <a:ext cx="3962400" cy="2908300"/>
          </a:xfrm>
          <a:prstGeom prst="rect">
            <a:avLst/>
          </a:prstGeom>
        </p:spPr>
      </p:pic>
    </p:spTree>
    <p:extLst>
      <p:ext uri="{BB962C8B-B14F-4D97-AF65-F5344CB8AC3E}">
        <p14:creationId xmlns:p14="http://schemas.microsoft.com/office/powerpoint/2010/main" val="19215936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8"/>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err="1">
                <a:latin typeface="Times New Roman" panose="02020603050405020304" pitchFamily="18" charset="0"/>
                <a:cs typeface="Times New Roman" panose="02020603050405020304" pitchFamily="18" charset="0"/>
              </a:rPr>
              <a:t>Roketin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Şık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Görünmesini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Sağlayın</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1509D-040D-4D80-5C94-C8AB2C3621A4}"/>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3A0126B7-DEDD-2F8E-262C-5578DBE5F049}"/>
              </a:ext>
            </a:extLst>
          </p:cNvPr>
          <p:cNvSpPr>
            <a:spLocks noGrp="1"/>
          </p:cNvSpPr>
          <p:nvPr>
            <p:ph type="body" idx="1"/>
          </p:nvPr>
        </p:nvSpPr>
        <p:spPr/>
        <p:txBody>
          <a:bodyPr/>
          <a:lstStyle/>
          <a:p>
            <a:r>
              <a:rPr lang="en-US" dirty="0" err="1"/>
              <a:t>Roketlerimiz</a:t>
            </a:r>
            <a:r>
              <a:rPr lang="en-US" dirty="0"/>
              <a:t> </a:t>
            </a:r>
            <a:r>
              <a:rPr lang="en-US" dirty="0" err="1"/>
              <a:t>biraz</a:t>
            </a:r>
            <a:r>
              <a:rPr lang="en-US" dirty="0"/>
              <a:t> </a:t>
            </a:r>
            <a:r>
              <a:rPr lang="en-US" dirty="0" err="1"/>
              <a:t>fazla</a:t>
            </a:r>
            <a:r>
              <a:rPr lang="en-US" dirty="0"/>
              <a:t> </a:t>
            </a:r>
            <a:r>
              <a:rPr lang="en-US" dirty="0" err="1"/>
              <a:t>basit</a:t>
            </a:r>
            <a:r>
              <a:rPr lang="en-US" dirty="0"/>
              <a:t> </a:t>
            </a:r>
            <a:r>
              <a:rPr lang="en-US" dirty="0" err="1"/>
              <a:t>görünüyor</a:t>
            </a:r>
            <a:r>
              <a:rPr lang="en-US" dirty="0"/>
              <a:t>.</a:t>
            </a:r>
          </a:p>
          <a:p>
            <a:r>
              <a:rPr lang="en-US" dirty="0" err="1"/>
              <a:t>Sanırım</a:t>
            </a:r>
            <a:r>
              <a:rPr lang="en-US" dirty="0"/>
              <a:t> </a:t>
            </a:r>
            <a:r>
              <a:rPr lang="en-US" dirty="0" err="1"/>
              <a:t>bunu</a:t>
            </a:r>
            <a:r>
              <a:rPr lang="en-US" dirty="0"/>
              <a:t> </a:t>
            </a:r>
            <a:r>
              <a:rPr lang="en-US" dirty="0" err="1"/>
              <a:t>hepimiz</a:t>
            </a:r>
            <a:r>
              <a:rPr lang="en-US" dirty="0"/>
              <a:t> </a:t>
            </a:r>
            <a:r>
              <a:rPr lang="en-US" dirty="0" err="1"/>
              <a:t>kabul</a:t>
            </a:r>
            <a:r>
              <a:rPr lang="en-US" dirty="0"/>
              <a:t> </a:t>
            </a:r>
            <a:r>
              <a:rPr lang="en-US" dirty="0" err="1"/>
              <a:t>edeceğiz</a:t>
            </a:r>
            <a:r>
              <a:rPr lang="en-US" dirty="0"/>
              <a:t>.</a:t>
            </a:r>
          </a:p>
          <a:p>
            <a:r>
              <a:rPr lang="en-US" dirty="0"/>
              <a:t>Bu </a:t>
            </a:r>
            <a:r>
              <a:rPr lang="en-US" dirty="0" err="1"/>
              <a:t>derste</a:t>
            </a:r>
            <a:r>
              <a:rPr lang="en-US" dirty="0"/>
              <a:t>, </a:t>
            </a:r>
            <a:r>
              <a:rPr lang="en-US" dirty="0" err="1"/>
              <a:t>biraz</a:t>
            </a:r>
            <a:r>
              <a:rPr lang="en-US" dirty="0"/>
              <a:t> </a:t>
            </a:r>
            <a:r>
              <a:rPr lang="en-US" dirty="0" err="1"/>
              <a:t>daha</a:t>
            </a:r>
            <a:r>
              <a:rPr lang="en-US" dirty="0"/>
              <a:t> </a:t>
            </a:r>
            <a:r>
              <a:rPr lang="en-US" dirty="0" err="1"/>
              <a:t>şık</a:t>
            </a:r>
            <a:r>
              <a:rPr lang="en-US" dirty="0"/>
              <a:t> </a:t>
            </a:r>
            <a:r>
              <a:rPr lang="en-US" dirty="0" err="1"/>
              <a:t>görünmesini</a:t>
            </a:r>
            <a:r>
              <a:rPr lang="en-US" dirty="0"/>
              <a:t> </a:t>
            </a:r>
            <a:r>
              <a:rPr lang="en-US" dirty="0" err="1"/>
              <a:t>sağlayacağız</a:t>
            </a:r>
            <a:r>
              <a:rPr lang="en-US" dirty="0"/>
              <a:t>, </a:t>
            </a:r>
            <a:r>
              <a:rPr lang="en-US" dirty="0" err="1"/>
              <a:t>bunun</a:t>
            </a:r>
            <a:r>
              <a:rPr lang="en-US" dirty="0"/>
              <a:t> </a:t>
            </a:r>
            <a:r>
              <a:rPr lang="en-US" dirty="0" err="1"/>
              <a:t>gibi</a:t>
            </a:r>
            <a:r>
              <a:rPr lang="en-US" dirty="0"/>
              <a:t> </a:t>
            </a:r>
            <a:r>
              <a:rPr lang="en-US" dirty="0" err="1"/>
              <a:t>bir</a:t>
            </a:r>
            <a:r>
              <a:rPr lang="en-US" dirty="0"/>
              <a:t> </a:t>
            </a:r>
            <a:r>
              <a:rPr lang="en-US" dirty="0" err="1"/>
              <a:t>şey</a:t>
            </a:r>
            <a:r>
              <a:rPr lang="en-US" dirty="0"/>
              <a:t>.</a:t>
            </a:r>
          </a:p>
          <a:p>
            <a:r>
              <a:rPr lang="en-US" dirty="0"/>
              <a:t>Bu </a:t>
            </a:r>
            <a:r>
              <a:rPr lang="en-US" dirty="0" err="1"/>
              <a:t>süreç</a:t>
            </a:r>
            <a:r>
              <a:rPr lang="en-US" dirty="0"/>
              <a:t> </a:t>
            </a:r>
            <a:r>
              <a:rPr lang="en-US" dirty="0" err="1"/>
              <a:t>boyunca</a:t>
            </a:r>
            <a:r>
              <a:rPr lang="en-US" dirty="0"/>
              <a:t> </a:t>
            </a:r>
            <a:r>
              <a:rPr lang="en-US" dirty="0" err="1"/>
              <a:t>prefabrikler</a:t>
            </a:r>
            <a:r>
              <a:rPr lang="en-US" dirty="0"/>
              <a:t> </a:t>
            </a:r>
            <a:r>
              <a:rPr lang="en-US" dirty="0" err="1"/>
              <a:t>ve</a:t>
            </a:r>
            <a:r>
              <a:rPr lang="en-US" dirty="0"/>
              <a:t> </a:t>
            </a:r>
            <a:r>
              <a:rPr lang="en-US" dirty="0" err="1"/>
              <a:t>nasıl</a:t>
            </a:r>
            <a:r>
              <a:rPr lang="en-US" dirty="0"/>
              <a:t> </a:t>
            </a:r>
            <a:r>
              <a:rPr lang="en-US" dirty="0" err="1"/>
              <a:t>çalıştıkları</a:t>
            </a:r>
            <a:r>
              <a:rPr lang="en-US" dirty="0"/>
              <a:t> </a:t>
            </a:r>
            <a:r>
              <a:rPr lang="en-US" dirty="0" err="1"/>
              <a:t>hakkında</a:t>
            </a:r>
            <a:r>
              <a:rPr lang="en-US" dirty="0"/>
              <a:t> </a:t>
            </a:r>
            <a:r>
              <a:rPr lang="en-US" dirty="0" err="1"/>
              <a:t>biraz</a:t>
            </a:r>
            <a:r>
              <a:rPr lang="en-US" dirty="0"/>
              <a:t> </a:t>
            </a:r>
            <a:r>
              <a:rPr lang="en-US" dirty="0" err="1"/>
              <a:t>daha</a:t>
            </a:r>
            <a:r>
              <a:rPr lang="en-US" dirty="0"/>
              <a:t> </a:t>
            </a:r>
            <a:r>
              <a:rPr lang="en-US" dirty="0" err="1"/>
              <a:t>konuşacağız</a:t>
            </a:r>
            <a:r>
              <a:rPr lang="en-US" dirty="0"/>
              <a:t>.</a:t>
            </a:r>
          </a:p>
          <a:p>
            <a:r>
              <a:rPr lang="en-US" dirty="0" err="1"/>
              <a:t>Sürecin</a:t>
            </a:r>
            <a:r>
              <a:rPr lang="en-US" dirty="0"/>
              <a:t> ilk </a:t>
            </a:r>
            <a:r>
              <a:rPr lang="en-US" dirty="0" err="1"/>
              <a:t>adımı</a:t>
            </a:r>
            <a:r>
              <a:rPr lang="en-US" dirty="0"/>
              <a:t>, </a:t>
            </a:r>
            <a:r>
              <a:rPr lang="en-US" dirty="0" err="1"/>
              <a:t>burada</a:t>
            </a:r>
            <a:r>
              <a:rPr lang="en-US" dirty="0"/>
              <a:t> </a:t>
            </a:r>
            <a:r>
              <a:rPr lang="en-US" dirty="0" err="1"/>
              <a:t>neler</a:t>
            </a:r>
            <a:r>
              <a:rPr lang="en-US" dirty="0"/>
              <a:t> </a:t>
            </a:r>
            <a:r>
              <a:rPr lang="en-US" dirty="0" err="1"/>
              <a:t>olup</a:t>
            </a:r>
            <a:r>
              <a:rPr lang="en-US" dirty="0"/>
              <a:t> </a:t>
            </a:r>
            <a:r>
              <a:rPr lang="en-US" dirty="0" err="1"/>
              <a:t>bittiğini</a:t>
            </a:r>
            <a:r>
              <a:rPr lang="en-US" dirty="0"/>
              <a:t> </a:t>
            </a:r>
            <a:r>
              <a:rPr lang="en-US" dirty="0" err="1"/>
              <a:t>görmektir</a:t>
            </a:r>
            <a:r>
              <a:rPr lang="en-US" dirty="0"/>
              <a:t>.</a:t>
            </a:r>
          </a:p>
          <a:p>
            <a:endParaRPr lang="en-TR" dirty="0"/>
          </a:p>
        </p:txBody>
      </p:sp>
    </p:spTree>
    <p:extLst>
      <p:ext uri="{BB962C8B-B14F-4D97-AF65-F5344CB8AC3E}">
        <p14:creationId xmlns:p14="http://schemas.microsoft.com/office/powerpoint/2010/main" val="34327977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C000-F260-75AE-3DC4-B7789223E8E8}"/>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A6BA2BD4-B582-2721-352A-A27A7DA9F0AA}"/>
              </a:ext>
            </a:extLst>
          </p:cNvPr>
          <p:cNvSpPr>
            <a:spLocks noGrp="1"/>
          </p:cNvSpPr>
          <p:nvPr>
            <p:ph type="body" idx="1"/>
          </p:nvPr>
        </p:nvSpPr>
        <p:spPr/>
        <p:txBody>
          <a:bodyPr/>
          <a:lstStyle/>
          <a:p>
            <a:r>
              <a:rPr lang="en-US" dirty="0" err="1"/>
              <a:t>Prefabrik</a:t>
            </a:r>
            <a:r>
              <a:rPr lang="en-US" dirty="0"/>
              <a:t> </a:t>
            </a:r>
            <a:r>
              <a:rPr lang="en-US" dirty="0" err="1"/>
              <a:t>yapıya</a:t>
            </a:r>
            <a:r>
              <a:rPr lang="en-US" dirty="0"/>
              <a:t> </a:t>
            </a:r>
            <a:r>
              <a:rPr lang="en-US" dirty="0" err="1"/>
              <a:t>erişmenin</a:t>
            </a:r>
            <a:r>
              <a:rPr lang="en-US" dirty="0"/>
              <a:t> </a:t>
            </a:r>
            <a:r>
              <a:rPr lang="en-US" dirty="0" err="1"/>
              <a:t>birkaç</a:t>
            </a:r>
            <a:r>
              <a:rPr lang="en-US" dirty="0"/>
              <a:t> </a:t>
            </a:r>
            <a:r>
              <a:rPr lang="en-US" dirty="0" err="1"/>
              <a:t>yolu</a:t>
            </a:r>
            <a:r>
              <a:rPr lang="en-US" dirty="0"/>
              <a:t> </a:t>
            </a:r>
            <a:r>
              <a:rPr lang="en-US" dirty="0" err="1"/>
              <a:t>vardır</a:t>
            </a:r>
            <a:r>
              <a:rPr lang="en-US" dirty="0"/>
              <a:t>.</a:t>
            </a:r>
          </a:p>
          <a:p>
            <a:r>
              <a:rPr lang="en-US" dirty="0" err="1"/>
              <a:t>Örneğin</a:t>
            </a:r>
            <a:r>
              <a:rPr lang="en-US" dirty="0"/>
              <a:t> </a:t>
            </a:r>
            <a:r>
              <a:rPr lang="en-US" dirty="0" err="1"/>
              <a:t>yanındaki</a:t>
            </a:r>
            <a:r>
              <a:rPr lang="en-US" dirty="0"/>
              <a:t> </a:t>
            </a:r>
            <a:r>
              <a:rPr lang="en-US" dirty="0" err="1"/>
              <a:t>küçük</a:t>
            </a:r>
            <a:r>
              <a:rPr lang="en-US" dirty="0"/>
              <a:t> </a:t>
            </a:r>
            <a:r>
              <a:rPr lang="en-US" dirty="0" err="1"/>
              <a:t>oka</a:t>
            </a:r>
            <a:r>
              <a:rPr lang="en-US" dirty="0"/>
              <a:t> </a:t>
            </a:r>
            <a:r>
              <a:rPr lang="en-US" dirty="0" err="1"/>
              <a:t>tıkladığımda</a:t>
            </a:r>
            <a:r>
              <a:rPr lang="en-US" dirty="0"/>
              <a:t> </a:t>
            </a:r>
            <a:r>
              <a:rPr lang="en-US" dirty="0" err="1"/>
              <a:t>ve</a:t>
            </a:r>
            <a:r>
              <a:rPr lang="en-US" dirty="0"/>
              <a:t> </a:t>
            </a:r>
            <a:r>
              <a:rPr lang="en-US" dirty="0" err="1"/>
              <a:t>üzerine</a:t>
            </a:r>
            <a:r>
              <a:rPr lang="en-US" dirty="0"/>
              <a:t> </a:t>
            </a:r>
            <a:r>
              <a:rPr lang="en-US" dirty="0" err="1"/>
              <a:t>geldiğinizde</a:t>
            </a:r>
            <a:r>
              <a:rPr lang="en-US" dirty="0"/>
              <a:t> </a:t>
            </a:r>
            <a:r>
              <a:rPr lang="en-US" dirty="0" err="1"/>
              <a:t>prefabrik</a:t>
            </a:r>
            <a:r>
              <a:rPr lang="en-US" dirty="0"/>
              <a:t> </a:t>
            </a:r>
            <a:r>
              <a:rPr lang="en-US" dirty="0" err="1"/>
              <a:t>varlık</a:t>
            </a:r>
            <a:r>
              <a:rPr lang="en-US" dirty="0"/>
              <a:t> </a:t>
            </a:r>
            <a:r>
              <a:rPr lang="en-US" dirty="0" err="1"/>
              <a:t>roketini</a:t>
            </a:r>
            <a:endParaRPr lang="en-US" dirty="0"/>
          </a:p>
          <a:p>
            <a:r>
              <a:rPr lang="en-US" dirty="0" err="1"/>
              <a:t>aç</a:t>
            </a:r>
            <a:r>
              <a:rPr lang="en-US" dirty="0"/>
              <a:t> </a:t>
            </a:r>
            <a:r>
              <a:rPr lang="en-US" dirty="0" err="1"/>
              <a:t>yazdığını</a:t>
            </a:r>
            <a:r>
              <a:rPr lang="en-US" dirty="0"/>
              <a:t> </a:t>
            </a:r>
            <a:r>
              <a:rPr lang="en-US" dirty="0" err="1"/>
              <a:t>görebilirsiniz</a:t>
            </a:r>
            <a:r>
              <a:rPr lang="en-US" dirty="0"/>
              <a:t> </a:t>
            </a:r>
            <a:r>
              <a:rPr lang="en-US" dirty="0" err="1"/>
              <a:t>ya</a:t>
            </a:r>
            <a:r>
              <a:rPr lang="en-US" dirty="0"/>
              <a:t> da </a:t>
            </a:r>
            <a:r>
              <a:rPr lang="en-US" dirty="0" err="1"/>
              <a:t>prefabriği</a:t>
            </a:r>
            <a:r>
              <a:rPr lang="en-US" dirty="0"/>
              <a:t> </a:t>
            </a:r>
            <a:r>
              <a:rPr lang="en-US" dirty="0" err="1"/>
              <a:t>klasörümde</a:t>
            </a:r>
            <a:r>
              <a:rPr lang="en-US" dirty="0"/>
              <a:t> </a:t>
            </a:r>
            <a:r>
              <a:rPr lang="en-US" dirty="0" err="1"/>
              <a:t>bulabilir</a:t>
            </a:r>
            <a:r>
              <a:rPr lang="en-US" dirty="0"/>
              <a:t> </a:t>
            </a:r>
            <a:r>
              <a:rPr lang="en-US" dirty="0" err="1"/>
              <a:t>ve</a:t>
            </a:r>
            <a:r>
              <a:rPr lang="en-US" dirty="0"/>
              <a:t> </a:t>
            </a:r>
            <a:r>
              <a:rPr lang="en-US" dirty="0" err="1"/>
              <a:t>üzerine</a:t>
            </a:r>
            <a:r>
              <a:rPr lang="en-US" dirty="0"/>
              <a:t> </a:t>
            </a:r>
            <a:r>
              <a:rPr lang="en-US" dirty="0" err="1"/>
              <a:t>çift</a:t>
            </a:r>
            <a:r>
              <a:rPr lang="en-US" dirty="0"/>
              <a:t> </a:t>
            </a:r>
            <a:r>
              <a:rPr lang="en-US" dirty="0" err="1"/>
              <a:t>tıklayabilirim</a:t>
            </a:r>
            <a:r>
              <a:rPr lang="en-US" dirty="0"/>
              <a:t>.</a:t>
            </a:r>
          </a:p>
          <a:p>
            <a:endParaRPr lang="en-TR" dirty="0"/>
          </a:p>
        </p:txBody>
      </p:sp>
    </p:spTree>
    <p:extLst>
      <p:ext uri="{BB962C8B-B14F-4D97-AF65-F5344CB8AC3E}">
        <p14:creationId xmlns:p14="http://schemas.microsoft.com/office/powerpoint/2010/main" val="21802041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1AAEBA-4CF8-9E5C-7EB8-0AB37FAEF971}"/>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55D4F4D2-0232-E60C-F935-F3D946D53118}"/>
              </a:ext>
            </a:extLst>
          </p:cNvPr>
          <p:cNvSpPr>
            <a:spLocks noGrp="1"/>
          </p:cNvSpPr>
          <p:nvPr>
            <p:ph type="body" idx="1"/>
          </p:nvPr>
        </p:nvSpPr>
        <p:spPr/>
        <p:txBody>
          <a:bodyPr/>
          <a:lstStyle/>
          <a:p>
            <a:r>
              <a:rPr lang="en-TR" dirty="0"/>
              <a:t>Hiyerarchy sekmesinde objenin yanındaki tuşa basarak context içinde prefabınızı açabilirsiniz. Öncesinde yağtığınız değişikleri prefaba kaydettiğinizden emin olun.</a:t>
            </a:r>
          </a:p>
        </p:txBody>
      </p:sp>
    </p:spTree>
    <p:extLst>
      <p:ext uri="{BB962C8B-B14F-4D97-AF65-F5344CB8AC3E}">
        <p14:creationId xmlns:p14="http://schemas.microsoft.com/office/powerpoint/2010/main" val="30849715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51C3-9C3E-8429-E39A-4F9A2CE75C39}"/>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EFEF870F-F691-F1B7-85F5-3ED42EE86B20}"/>
              </a:ext>
            </a:extLst>
          </p:cNvPr>
          <p:cNvSpPr>
            <a:spLocks noGrp="1"/>
          </p:cNvSpPr>
          <p:nvPr>
            <p:ph type="body" idx="1"/>
          </p:nvPr>
        </p:nvSpPr>
        <p:spPr>
          <a:xfrm>
            <a:off x="860028" y="6799384"/>
            <a:ext cx="16644000" cy="2535679"/>
          </a:xfrm>
        </p:spPr>
        <p:txBody>
          <a:bodyPr/>
          <a:lstStyle/>
          <a:p>
            <a:r>
              <a:rPr lang="en-TR" dirty="0"/>
              <a:t>Mesh rendererı tikinden kapatınve box colliderı remove component diyerek kaldırın kaldırın.</a:t>
            </a:r>
          </a:p>
        </p:txBody>
      </p:sp>
      <p:pic>
        <p:nvPicPr>
          <p:cNvPr id="4" name="Picture 3">
            <a:extLst>
              <a:ext uri="{FF2B5EF4-FFF2-40B4-BE49-F238E27FC236}">
                <a16:creationId xmlns:a16="http://schemas.microsoft.com/office/drawing/2014/main" id="{1BF6F4F8-B4F6-7B46-4344-2FC096B7C460}"/>
              </a:ext>
            </a:extLst>
          </p:cNvPr>
          <p:cNvPicPr>
            <a:picLocks noChangeAspect="1"/>
          </p:cNvPicPr>
          <p:nvPr/>
        </p:nvPicPr>
        <p:blipFill>
          <a:blip r:embed="rId2"/>
          <a:stretch>
            <a:fillRect/>
          </a:stretch>
        </p:blipFill>
        <p:spPr>
          <a:xfrm>
            <a:off x="3358661" y="1986130"/>
            <a:ext cx="12646745" cy="4615224"/>
          </a:xfrm>
          <a:prstGeom prst="rect">
            <a:avLst/>
          </a:prstGeom>
        </p:spPr>
      </p:pic>
    </p:spTree>
    <p:extLst>
      <p:ext uri="{BB962C8B-B14F-4D97-AF65-F5344CB8AC3E}">
        <p14:creationId xmlns:p14="http://schemas.microsoft.com/office/powerpoint/2010/main" val="47623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9C4E-BDB0-659E-803B-D93B59EC5C71}"/>
              </a:ext>
            </a:extLst>
          </p:cNvPr>
          <p:cNvSpPr>
            <a:spLocks noGrp="1"/>
          </p:cNvSpPr>
          <p:nvPr>
            <p:ph type="title"/>
          </p:nvPr>
        </p:nvSpPr>
        <p:spPr/>
        <p:txBody>
          <a:bodyPr/>
          <a:lstStyle/>
          <a:p>
            <a:r>
              <a:rPr lang="en-TR" dirty="0">
                <a:latin typeface="Times New Roman" panose="02020603050405020304" pitchFamily="18" charset="0"/>
                <a:cs typeface="Times New Roman" panose="02020603050405020304" pitchFamily="18" charset="0"/>
              </a:rPr>
              <a:t>Yeni Bir Proje Oluşturun</a:t>
            </a:r>
          </a:p>
        </p:txBody>
      </p:sp>
      <p:sp>
        <p:nvSpPr>
          <p:cNvPr id="3" name="Text Placeholder 2">
            <a:extLst>
              <a:ext uri="{FF2B5EF4-FFF2-40B4-BE49-F238E27FC236}">
                <a16:creationId xmlns:a16="http://schemas.microsoft.com/office/drawing/2014/main" id="{FF5FCBA9-BBB0-45BD-425E-5E69396AD7CA}"/>
              </a:ext>
            </a:extLst>
          </p:cNvPr>
          <p:cNvSpPr>
            <a:spLocks noGrp="1"/>
          </p:cNvSpPr>
          <p:nvPr>
            <p:ph type="body" idx="1"/>
          </p:nvPr>
        </p:nvSpPr>
        <p:spPr>
          <a:xfrm>
            <a:off x="860028" y="7766050"/>
            <a:ext cx="16644000" cy="1569014"/>
          </a:xfrm>
        </p:spPr>
        <p:txBody>
          <a:bodyPr/>
          <a:lstStyle/>
          <a:p>
            <a:endParaRPr lang="en-TR" dirty="0"/>
          </a:p>
        </p:txBody>
      </p:sp>
      <p:pic>
        <p:nvPicPr>
          <p:cNvPr id="4" name="Picture 3">
            <a:extLst>
              <a:ext uri="{FF2B5EF4-FFF2-40B4-BE49-F238E27FC236}">
                <a16:creationId xmlns:a16="http://schemas.microsoft.com/office/drawing/2014/main" id="{CFECC62A-4299-DC05-F42B-83C9CCD4B5AB}"/>
              </a:ext>
            </a:extLst>
          </p:cNvPr>
          <p:cNvPicPr>
            <a:picLocks noChangeAspect="1"/>
          </p:cNvPicPr>
          <p:nvPr/>
        </p:nvPicPr>
        <p:blipFill>
          <a:blip r:embed="rId2"/>
          <a:stretch>
            <a:fillRect/>
          </a:stretch>
        </p:blipFill>
        <p:spPr>
          <a:xfrm>
            <a:off x="3181505" y="1910033"/>
            <a:ext cx="10303250" cy="6466933"/>
          </a:xfrm>
          <a:prstGeom prst="rect">
            <a:avLst/>
          </a:prstGeom>
        </p:spPr>
      </p:pic>
    </p:spTree>
    <p:extLst>
      <p:ext uri="{BB962C8B-B14F-4D97-AF65-F5344CB8AC3E}">
        <p14:creationId xmlns:p14="http://schemas.microsoft.com/office/powerpoint/2010/main" val="33496506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781E-54FA-D2E0-6794-08A58D20167F}"/>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865CDBD4-340E-3C90-F927-ECCE6A0D5D04}"/>
              </a:ext>
            </a:extLst>
          </p:cNvPr>
          <p:cNvSpPr>
            <a:spLocks noGrp="1"/>
          </p:cNvSpPr>
          <p:nvPr>
            <p:ph type="body" idx="1"/>
          </p:nvPr>
        </p:nvSpPr>
        <p:spPr/>
        <p:txBody>
          <a:bodyPr/>
          <a:lstStyle/>
          <a:p>
            <a:r>
              <a:rPr lang="en-TR" dirty="0"/>
              <a:t>Başka objeleri prefaba eklediğinizde pozisyonları ana objeye göre relatif olarak ayarlanır.</a:t>
            </a:r>
          </a:p>
          <a:p>
            <a:r>
              <a:rPr lang="en-US" dirty="0"/>
              <a:t>P</a:t>
            </a:r>
            <a:r>
              <a:rPr lang="en-TR" dirty="0"/>
              <a:t>ivot noktasının seçimine dikkat edin.</a:t>
            </a:r>
          </a:p>
          <a:p>
            <a:r>
              <a:rPr lang="en-TR" dirty="0"/>
              <a:t>Edit collider ile colliderınızı uygun şekilde ayarlayın.</a:t>
            </a:r>
          </a:p>
        </p:txBody>
      </p:sp>
    </p:spTree>
    <p:extLst>
      <p:ext uri="{BB962C8B-B14F-4D97-AF65-F5344CB8AC3E}">
        <p14:creationId xmlns:p14="http://schemas.microsoft.com/office/powerpoint/2010/main" val="24813330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9"/>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Roketinizin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Farklı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Görünmesini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Sağlayın</a:t>
            </a:r>
            <a:endParaRPr dirty="0">
              <a:latin typeface="Times New Roman" panose="02020603050405020304" pitchFamily="18" charset="0"/>
              <a:cs typeface="Times New Roman" panose="02020603050405020304" pitchFamily="18" charset="0"/>
            </a:endParaRPr>
          </a:p>
        </p:txBody>
      </p:sp>
      <p:sp>
        <p:nvSpPr>
          <p:cNvPr id="652" name="Google Shape;652;p79"/>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Temel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şekilleri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kullanarak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roket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prefabrikinizi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ilginç</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görünecek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şekilde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güncelleyin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Biraz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renk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katın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Dönüşün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doğru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hissettirmesi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pivot </a:t>
            </a:r>
            <a:r>
              <a:rPr lang="en-GB" dirty="0" err="1">
                <a:latin typeface="Times New Roman" panose="02020603050405020304" pitchFamily="18" charset="0"/>
                <a:cs typeface="Times New Roman" panose="02020603050405020304" pitchFamily="18" charset="0"/>
              </a:rPr>
              <a:t>noktasını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önünde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bulundurun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xEl>
                                              <p:pRg st="0" end="0"/>
                                            </p:txEl>
                                          </p:spTgt>
                                        </p:tgtEl>
                                        <p:attrNameLst>
                                          <p:attrName>style.visibility</p:attrName>
                                        </p:attrNameLst>
                                      </p:cBhvr>
                                      <p:to>
                                        <p:strVal val="visible"/>
                                      </p:to>
                                    </p:set>
                                    <p:animEffect transition="in" filter="fade">
                                      <p:cBhvr>
                                        <p:cTn id="7" dur="1"/>
                                        <p:tgtEl>
                                          <p:spTgt spid="6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2">
                                            <p:txEl>
                                              <p:pRg st="1" end="1"/>
                                            </p:txEl>
                                          </p:spTgt>
                                        </p:tgtEl>
                                        <p:attrNameLst>
                                          <p:attrName>style.visibility</p:attrName>
                                        </p:attrNameLst>
                                      </p:cBhvr>
                                      <p:to>
                                        <p:strVal val="visible"/>
                                      </p:to>
                                    </p:set>
                                    <p:animEffect transition="in" filter="fade">
                                      <p:cBhvr>
                                        <p:cTn id="12" dur="1"/>
                                        <p:tgtEl>
                                          <p:spTgt spid="6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2">
                                            <p:txEl>
                                              <p:pRg st="2" end="2"/>
                                            </p:txEl>
                                          </p:spTgt>
                                        </p:tgtEl>
                                        <p:attrNameLst>
                                          <p:attrName>style.visibility</p:attrName>
                                        </p:attrNameLst>
                                      </p:cBhvr>
                                      <p:to>
                                        <p:strVal val="visible"/>
                                      </p:to>
                                    </p:set>
                                    <p:animEffect transition="in" filter="fade">
                                      <p:cBhvr>
                                        <p:cTn id="17" dur="1"/>
                                        <p:tgtEl>
                                          <p:spTgt spid="6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2">
                                            <p:txEl>
                                              <p:pRg st="0" end="0"/>
                                            </p:txEl>
                                          </p:spTgt>
                                        </p:tgtEl>
                                        <p:attrNameLst>
                                          <p:attrName>style.visibility</p:attrName>
                                        </p:attrNameLst>
                                      </p:cBhvr>
                                      <p:to>
                                        <p:strVal val="visible"/>
                                      </p:to>
                                    </p:set>
                                    <p:animEffect transition="in" filter="fade">
                                      <p:cBhvr>
                                        <p:cTn id="22" dur="1"/>
                                        <p:tgtEl>
                                          <p:spTgt spid="65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2">
                                            <p:txEl>
                                              <p:pRg st="1" end="1"/>
                                            </p:txEl>
                                          </p:spTgt>
                                        </p:tgtEl>
                                        <p:attrNameLst>
                                          <p:attrName>style.visibility</p:attrName>
                                        </p:attrNameLst>
                                      </p:cBhvr>
                                      <p:to>
                                        <p:strVal val="visible"/>
                                      </p:to>
                                    </p:set>
                                    <p:animEffect transition="in" filter="fade">
                                      <p:cBhvr>
                                        <p:cTn id="27" dur="1"/>
                                        <p:tgtEl>
                                          <p:spTgt spid="65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2">
                                            <p:txEl>
                                              <p:pRg st="2" end="2"/>
                                            </p:txEl>
                                          </p:spTgt>
                                        </p:tgtEl>
                                        <p:attrNameLst>
                                          <p:attrName>style.visibility</p:attrName>
                                        </p:attrNameLst>
                                      </p:cBhvr>
                                      <p:to>
                                        <p:strVal val="visible"/>
                                      </p:to>
                                    </p:set>
                                    <p:animEffect transition="in" filter="fade">
                                      <p:cBhvr>
                                        <p:cTn id="32" dur="1"/>
                                        <p:tgtEl>
                                          <p:spTgt spid="6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How To Trigger Particles</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D8EEE3-008E-F929-0936-615E2B319923}"/>
              </a:ext>
            </a:extLst>
          </p:cNvPr>
          <p:cNvSpPr>
            <a:spLocks noGrp="1"/>
          </p:cNvSpPr>
          <p:nvPr>
            <p:ph type="title"/>
          </p:nvPr>
        </p:nvSpPr>
        <p:spPr/>
        <p:txBody>
          <a:bodyPr/>
          <a:lstStyle/>
          <a:p>
            <a:endParaRPr lang="en-TR"/>
          </a:p>
        </p:txBody>
      </p:sp>
      <p:sp>
        <p:nvSpPr>
          <p:cNvPr id="9" name="Text Placeholder 8">
            <a:extLst>
              <a:ext uri="{FF2B5EF4-FFF2-40B4-BE49-F238E27FC236}">
                <a16:creationId xmlns:a16="http://schemas.microsoft.com/office/drawing/2014/main" id="{B7A96958-9C8E-D9F3-AE40-DF506F7B7EAB}"/>
              </a:ext>
            </a:extLst>
          </p:cNvPr>
          <p:cNvSpPr>
            <a:spLocks noGrp="1"/>
          </p:cNvSpPr>
          <p:nvPr>
            <p:ph type="body" idx="1"/>
          </p:nvPr>
        </p:nvSpPr>
        <p:spPr>
          <a:xfrm>
            <a:off x="860028" y="2138064"/>
            <a:ext cx="11589880" cy="7197000"/>
          </a:xfrm>
        </p:spPr>
        <p:txBody>
          <a:bodyPr/>
          <a:lstStyle/>
          <a:p>
            <a:r>
              <a:rPr lang="en-US" dirty="0" err="1"/>
              <a:t>Giriş</a:t>
            </a:r>
            <a:r>
              <a:rPr lang="en-US" dirty="0"/>
              <a:t> </a:t>
            </a:r>
            <a:r>
              <a:rPr lang="en-US" dirty="0" err="1"/>
              <a:t>olarak</a:t>
            </a:r>
            <a:r>
              <a:rPr lang="en-US" dirty="0"/>
              <a:t>, </a:t>
            </a:r>
            <a:r>
              <a:rPr lang="en-US" dirty="0" err="1"/>
              <a:t>hiyerarşime</a:t>
            </a:r>
            <a:r>
              <a:rPr lang="en-US" dirty="0"/>
              <a:t> </a:t>
            </a:r>
            <a:r>
              <a:rPr lang="en-US" dirty="0" err="1"/>
              <a:t>girip</a:t>
            </a:r>
            <a:r>
              <a:rPr lang="en-US" dirty="0"/>
              <a:t> </a:t>
            </a:r>
            <a:r>
              <a:rPr lang="en-US" dirty="0" err="1"/>
              <a:t>sağ</a:t>
            </a:r>
            <a:r>
              <a:rPr lang="en-US" dirty="0"/>
              <a:t> </a:t>
            </a:r>
            <a:r>
              <a:rPr lang="en-US" dirty="0" err="1"/>
              <a:t>tıklayacağım</a:t>
            </a:r>
            <a:r>
              <a:rPr lang="en-US" dirty="0"/>
              <a:t> </a:t>
            </a:r>
            <a:r>
              <a:rPr lang="en-US" dirty="0" err="1"/>
              <a:t>ve</a:t>
            </a:r>
            <a:r>
              <a:rPr lang="en-US" dirty="0"/>
              <a:t> </a:t>
            </a:r>
            <a:r>
              <a:rPr lang="en-US" dirty="0" err="1"/>
              <a:t>efektlerin</a:t>
            </a:r>
            <a:r>
              <a:rPr lang="en-US" dirty="0"/>
              <a:t> </a:t>
            </a:r>
            <a:r>
              <a:rPr lang="en-US" dirty="0" err="1"/>
              <a:t>altına</a:t>
            </a:r>
            <a:r>
              <a:rPr lang="en-US" dirty="0"/>
              <a:t> </a:t>
            </a:r>
            <a:r>
              <a:rPr lang="en-US" dirty="0" err="1"/>
              <a:t>bakarsak</a:t>
            </a:r>
            <a:r>
              <a:rPr lang="en-US" dirty="0"/>
              <a:t>, </a:t>
            </a:r>
            <a:r>
              <a:rPr lang="en-US" dirty="0" err="1"/>
              <a:t>Parçacık</a:t>
            </a:r>
            <a:endParaRPr lang="en-US" dirty="0"/>
          </a:p>
          <a:p>
            <a:r>
              <a:rPr lang="en-US" dirty="0" err="1"/>
              <a:t>Sistemi'ni</a:t>
            </a:r>
            <a:r>
              <a:rPr lang="en-US" dirty="0"/>
              <a:t> </a:t>
            </a:r>
            <a:r>
              <a:rPr lang="en-US" dirty="0" err="1"/>
              <a:t>görebilirsiniz</a:t>
            </a:r>
            <a:r>
              <a:rPr lang="en-US" dirty="0"/>
              <a:t>, buna </a:t>
            </a:r>
            <a:r>
              <a:rPr lang="en-US" dirty="0" err="1"/>
              <a:t>tıklayın</a:t>
            </a:r>
            <a:r>
              <a:rPr lang="en-US" dirty="0"/>
              <a:t> </a:t>
            </a:r>
            <a:r>
              <a:rPr lang="en-US" dirty="0" err="1"/>
              <a:t>ve</a:t>
            </a:r>
            <a:r>
              <a:rPr lang="en-US" dirty="0"/>
              <a:t> </a:t>
            </a:r>
            <a:r>
              <a:rPr lang="en-US" dirty="0" err="1"/>
              <a:t>dünyaya</a:t>
            </a:r>
            <a:r>
              <a:rPr lang="en-US" dirty="0"/>
              <a:t> </a:t>
            </a:r>
            <a:r>
              <a:rPr lang="en-US" dirty="0" err="1"/>
              <a:t>gelen</a:t>
            </a:r>
            <a:r>
              <a:rPr lang="en-US" dirty="0"/>
              <a:t> </a:t>
            </a:r>
            <a:r>
              <a:rPr lang="en-US" dirty="0" err="1"/>
              <a:t>bir</a:t>
            </a:r>
            <a:r>
              <a:rPr lang="en-US" dirty="0"/>
              <a:t> </a:t>
            </a:r>
            <a:r>
              <a:rPr lang="en-US" dirty="0" err="1"/>
              <a:t>parçacık</a:t>
            </a:r>
            <a:r>
              <a:rPr lang="en-US" dirty="0"/>
              <a:t> </a:t>
            </a:r>
            <a:r>
              <a:rPr lang="en-US" dirty="0" err="1"/>
              <a:t>sistemimiz</a:t>
            </a:r>
            <a:r>
              <a:rPr lang="en-US" dirty="0"/>
              <a:t> </a:t>
            </a:r>
            <a:r>
              <a:rPr lang="en-US" dirty="0" err="1"/>
              <a:t>olaracak</a:t>
            </a:r>
            <a:r>
              <a:rPr lang="en-US" dirty="0"/>
              <a:t>.</a:t>
            </a:r>
          </a:p>
          <a:p>
            <a:endParaRPr lang="en-TR" dirty="0"/>
          </a:p>
        </p:txBody>
      </p:sp>
      <p:pic>
        <p:nvPicPr>
          <p:cNvPr id="10" name="Picture 9">
            <a:extLst>
              <a:ext uri="{FF2B5EF4-FFF2-40B4-BE49-F238E27FC236}">
                <a16:creationId xmlns:a16="http://schemas.microsoft.com/office/drawing/2014/main" id="{CF5EAEDB-FA2A-A82E-E361-AC72B6849C0D}"/>
              </a:ext>
            </a:extLst>
          </p:cNvPr>
          <p:cNvPicPr>
            <a:picLocks noChangeAspect="1"/>
          </p:cNvPicPr>
          <p:nvPr/>
        </p:nvPicPr>
        <p:blipFill>
          <a:blip r:embed="rId2"/>
          <a:stretch>
            <a:fillRect/>
          </a:stretch>
        </p:blipFill>
        <p:spPr>
          <a:xfrm>
            <a:off x="12988681" y="3196564"/>
            <a:ext cx="4737100" cy="5080000"/>
          </a:xfrm>
          <a:prstGeom prst="rect">
            <a:avLst/>
          </a:prstGeom>
        </p:spPr>
      </p:pic>
    </p:spTree>
    <p:extLst>
      <p:ext uri="{BB962C8B-B14F-4D97-AF65-F5344CB8AC3E}">
        <p14:creationId xmlns:p14="http://schemas.microsoft.com/office/powerpoint/2010/main" val="3349230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1"/>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Parçacık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Sistem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Bileşeni</a:t>
            </a:r>
            <a:endParaRPr dirty="0">
              <a:latin typeface="Times New Roman" panose="02020603050405020304" pitchFamily="18" charset="0"/>
              <a:cs typeface="Times New Roman" panose="02020603050405020304" pitchFamily="18" charset="0"/>
            </a:endParaRPr>
          </a:p>
        </p:txBody>
      </p:sp>
      <p:sp>
        <p:nvSpPr>
          <p:cNvPr id="669" name="Google Shape;669;p81"/>
          <p:cNvSpPr/>
          <p:nvPr/>
        </p:nvSpPr>
        <p:spPr>
          <a:xfrm>
            <a:off x="6066525" y="7548575"/>
            <a:ext cx="1750200" cy="7596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1"/>
          <p:cNvSpPr/>
          <p:nvPr/>
        </p:nvSpPr>
        <p:spPr>
          <a:xfrm>
            <a:off x="6248150" y="5666200"/>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1"/>
          <p:cNvSpPr/>
          <p:nvPr/>
        </p:nvSpPr>
        <p:spPr>
          <a:xfrm>
            <a:off x="7718725" y="4244825"/>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1"/>
          <p:cNvSpPr/>
          <p:nvPr/>
        </p:nvSpPr>
        <p:spPr>
          <a:xfrm>
            <a:off x="5178675" y="4084850"/>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1"/>
          <p:cNvSpPr/>
          <p:nvPr/>
        </p:nvSpPr>
        <p:spPr>
          <a:xfrm>
            <a:off x="7048300" y="4675500"/>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1"/>
          <p:cNvSpPr/>
          <p:nvPr/>
        </p:nvSpPr>
        <p:spPr>
          <a:xfrm>
            <a:off x="7048300" y="6607400"/>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1"/>
          <p:cNvSpPr/>
          <p:nvPr/>
        </p:nvSpPr>
        <p:spPr>
          <a:xfrm>
            <a:off x="7271925" y="5490263"/>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1"/>
          <p:cNvSpPr/>
          <p:nvPr/>
        </p:nvSpPr>
        <p:spPr>
          <a:xfrm>
            <a:off x="6248150" y="6607388"/>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1"/>
          <p:cNvSpPr/>
          <p:nvPr/>
        </p:nvSpPr>
        <p:spPr>
          <a:xfrm>
            <a:off x="6229063" y="4725000"/>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1"/>
          <p:cNvSpPr/>
          <p:nvPr/>
        </p:nvSpPr>
        <p:spPr>
          <a:xfrm>
            <a:off x="6066525" y="3844050"/>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1"/>
          <p:cNvSpPr/>
          <p:nvPr/>
        </p:nvSpPr>
        <p:spPr>
          <a:xfrm>
            <a:off x="6814200" y="5870550"/>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1"/>
          <p:cNvSpPr/>
          <p:nvPr/>
        </p:nvSpPr>
        <p:spPr>
          <a:xfrm>
            <a:off x="7173925" y="3692863"/>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1"/>
          <p:cNvSpPr/>
          <p:nvPr/>
        </p:nvSpPr>
        <p:spPr>
          <a:xfrm>
            <a:off x="7593100" y="2999375"/>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1"/>
          <p:cNvSpPr/>
          <p:nvPr/>
        </p:nvSpPr>
        <p:spPr>
          <a:xfrm>
            <a:off x="4704700" y="3214075"/>
            <a:ext cx="544800" cy="47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1"/>
          <p:cNvSpPr txBox="1"/>
          <p:nvPr/>
        </p:nvSpPr>
        <p:spPr>
          <a:xfrm>
            <a:off x="1356675" y="7614575"/>
            <a:ext cx="28059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dirty="0">
                <a:solidFill>
                  <a:srgbClr val="FFFFFF"/>
                </a:solidFill>
              </a:rPr>
              <a:t>Emitter</a:t>
            </a:r>
            <a:endParaRPr sz="4000" dirty="0">
              <a:solidFill>
                <a:srgbClr val="FFFFFF"/>
              </a:solidFill>
            </a:endParaRPr>
          </a:p>
        </p:txBody>
      </p:sp>
      <p:sp>
        <p:nvSpPr>
          <p:cNvPr id="684" name="Google Shape;684;p81"/>
          <p:cNvSpPr txBox="1"/>
          <p:nvPr/>
        </p:nvSpPr>
        <p:spPr>
          <a:xfrm>
            <a:off x="965456" y="4939500"/>
            <a:ext cx="28059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rPr>
              <a:t>Particles</a:t>
            </a:r>
            <a:endParaRPr sz="4000">
              <a:solidFill>
                <a:srgbClr val="FFFFFF"/>
              </a:solidFill>
            </a:endParaRPr>
          </a:p>
        </p:txBody>
      </p:sp>
      <p:sp>
        <p:nvSpPr>
          <p:cNvPr id="685" name="Google Shape;685;p81"/>
          <p:cNvSpPr txBox="1"/>
          <p:nvPr/>
        </p:nvSpPr>
        <p:spPr>
          <a:xfrm>
            <a:off x="10006302" y="4793525"/>
            <a:ext cx="6900600" cy="2177100"/>
          </a:xfrm>
          <a:prstGeom prst="rect">
            <a:avLst/>
          </a:prstGeom>
          <a:noFill/>
          <a:ln>
            <a:noFill/>
          </a:ln>
        </p:spPr>
        <p:txBody>
          <a:bodyPr spcFirstLastPara="1" wrap="square" lIns="91425" tIns="91425" rIns="91425" bIns="91425" anchor="t" anchorCtr="0">
            <a:noAutofit/>
          </a:bodyPr>
          <a:lstStyle/>
          <a:p>
            <a:pPr lvl="0"/>
            <a:r>
              <a:rPr lang="en-GB" sz="4000" dirty="0" err="1">
                <a:solidFill>
                  <a:srgbClr val="FFFFFF"/>
                </a:solidFill>
              </a:rPr>
              <a:t>Davranışları</a:t>
            </a:r>
            <a:r>
              <a:rPr lang="en-GB" sz="4000" dirty="0">
                <a:solidFill>
                  <a:srgbClr val="FFFFFF"/>
                </a:solidFill>
              </a:rPr>
              <a:t> </a:t>
            </a:r>
            <a:r>
              <a:rPr lang="en-GB" sz="4000" dirty="0" err="1">
                <a:solidFill>
                  <a:srgbClr val="FFFFFF"/>
                </a:solidFill>
              </a:rPr>
              <a:t>kontrol</a:t>
            </a:r>
            <a:r>
              <a:rPr lang="en-GB" sz="4000" dirty="0">
                <a:solidFill>
                  <a:srgbClr val="FFFFFF"/>
                </a:solidFill>
              </a:rPr>
              <a:t> </a:t>
            </a:r>
            <a:r>
              <a:rPr lang="en-GB" sz="4000" dirty="0" err="1">
                <a:solidFill>
                  <a:srgbClr val="FFFFFF"/>
                </a:solidFill>
              </a:rPr>
              <a:t>etmek</a:t>
            </a:r>
            <a:r>
              <a:rPr lang="en-GB" sz="4000" dirty="0">
                <a:solidFill>
                  <a:srgbClr val="FFFFFF"/>
                </a:solidFill>
              </a:rPr>
              <a:t> </a:t>
            </a:r>
            <a:r>
              <a:rPr lang="en-GB" sz="4000" dirty="0" err="1">
                <a:solidFill>
                  <a:srgbClr val="FFFFFF"/>
                </a:solidFill>
              </a:rPr>
              <a:t>için</a:t>
            </a:r>
            <a:r>
              <a:rPr lang="en-GB" sz="4000" dirty="0">
                <a:solidFill>
                  <a:srgbClr val="FFFFFF"/>
                </a:solidFill>
              </a:rPr>
              <a:t> </a:t>
            </a:r>
            <a:r>
              <a:rPr lang="en-GB" sz="4000" dirty="0" err="1">
                <a:solidFill>
                  <a:srgbClr val="FFFFFF"/>
                </a:solidFill>
              </a:rPr>
              <a:t>Modüller</a:t>
            </a:r>
            <a:r>
              <a:rPr lang="en-GB" sz="4000" dirty="0">
                <a:solidFill>
                  <a:srgbClr val="FFFFFF"/>
                </a:solidFill>
              </a:rPr>
              <a:t> </a:t>
            </a:r>
            <a:r>
              <a:rPr lang="en-GB" sz="4000" dirty="0" err="1">
                <a:solidFill>
                  <a:srgbClr val="FFFFFF"/>
                </a:solidFill>
              </a:rPr>
              <a:t>kullanıyoruz</a:t>
            </a:r>
            <a:endParaRPr sz="4000" dirty="0">
              <a:solidFill>
                <a:srgbClr val="FFFFFF"/>
              </a:solidFill>
            </a:endParaRPr>
          </a:p>
        </p:txBody>
      </p:sp>
      <p:cxnSp>
        <p:nvCxnSpPr>
          <p:cNvPr id="686" name="Google Shape;686;p81"/>
          <p:cNvCxnSpPr/>
          <p:nvPr/>
        </p:nvCxnSpPr>
        <p:spPr>
          <a:xfrm rot="10800000" flipH="1">
            <a:off x="3771350" y="7911900"/>
            <a:ext cx="1717200" cy="99000"/>
          </a:xfrm>
          <a:prstGeom prst="straightConnector1">
            <a:avLst/>
          </a:prstGeom>
          <a:noFill/>
          <a:ln w="76200" cap="flat" cmpd="sng">
            <a:solidFill>
              <a:srgbClr val="FFFFFF"/>
            </a:solidFill>
            <a:prstDash val="solid"/>
            <a:round/>
            <a:headEnd type="none" w="med" len="med"/>
            <a:tailEnd type="triangle" w="med" len="med"/>
          </a:ln>
        </p:spPr>
      </p:cxnSp>
      <p:cxnSp>
        <p:nvCxnSpPr>
          <p:cNvPr id="687" name="Google Shape;687;p81"/>
          <p:cNvCxnSpPr/>
          <p:nvPr/>
        </p:nvCxnSpPr>
        <p:spPr>
          <a:xfrm rot="10800000" flipH="1">
            <a:off x="3296300" y="5203800"/>
            <a:ext cx="1717200" cy="99000"/>
          </a:xfrm>
          <a:prstGeom prst="straightConnector1">
            <a:avLst/>
          </a:prstGeom>
          <a:noFill/>
          <a:ln w="76200" cap="flat" cmpd="sng">
            <a:solidFill>
              <a:srgbClr val="FFFFFF"/>
            </a:solidFill>
            <a:prstDash val="solid"/>
            <a:round/>
            <a:headEnd type="none" w="med" len="med"/>
            <a:tailEnd type="triangle" w="med" len="med"/>
          </a:ln>
        </p:spPr>
      </p:cxnSp>
      <p:sp>
        <p:nvSpPr>
          <p:cNvPr id="688" name="Google Shape;688;p81"/>
          <p:cNvSpPr txBox="1"/>
          <p:nvPr/>
        </p:nvSpPr>
        <p:spPr>
          <a:xfrm>
            <a:off x="10006300" y="2858850"/>
            <a:ext cx="7645200" cy="627600"/>
          </a:xfrm>
          <a:prstGeom prst="rect">
            <a:avLst/>
          </a:prstGeom>
          <a:noFill/>
          <a:ln>
            <a:noFill/>
          </a:ln>
        </p:spPr>
        <p:txBody>
          <a:bodyPr spcFirstLastPara="1" wrap="square" lIns="91425" tIns="91425" rIns="91425" bIns="91425" anchor="t" anchorCtr="0">
            <a:noAutofit/>
          </a:bodyPr>
          <a:lstStyle/>
          <a:p>
            <a:pPr lvl="0"/>
            <a:r>
              <a:rPr lang="en-GB" sz="4000" dirty="0" err="1">
                <a:solidFill>
                  <a:srgbClr val="FFFFFF"/>
                </a:solidFill>
              </a:rPr>
              <a:t>Parçacık</a:t>
            </a:r>
            <a:r>
              <a:rPr lang="en-GB" sz="4000" dirty="0">
                <a:solidFill>
                  <a:srgbClr val="FFFFFF"/>
                </a:solidFill>
              </a:rPr>
              <a:t> </a:t>
            </a:r>
            <a:r>
              <a:rPr lang="en-GB" sz="4000" dirty="0" err="1">
                <a:solidFill>
                  <a:srgbClr val="FFFFFF"/>
                </a:solidFill>
              </a:rPr>
              <a:t>Sistemi</a:t>
            </a:r>
            <a:r>
              <a:rPr lang="en-GB" sz="4000" dirty="0">
                <a:solidFill>
                  <a:srgbClr val="FFFFFF"/>
                </a:solidFill>
              </a:rPr>
              <a:t>, </a:t>
            </a:r>
            <a:r>
              <a:rPr lang="en-GB" sz="4000" dirty="0" err="1">
                <a:solidFill>
                  <a:srgbClr val="FFFFFF"/>
                </a:solidFill>
              </a:rPr>
              <a:t>bir</a:t>
            </a:r>
            <a:r>
              <a:rPr lang="en-GB" sz="4000" dirty="0">
                <a:solidFill>
                  <a:srgbClr val="FFFFFF"/>
                </a:solidFill>
              </a:rPr>
              <a:t> </a:t>
            </a:r>
            <a:r>
              <a:rPr lang="en-GB" sz="4000" dirty="0" err="1">
                <a:solidFill>
                  <a:srgbClr val="FFFFFF"/>
                </a:solidFill>
              </a:rPr>
              <a:t>Oyun</a:t>
            </a:r>
            <a:r>
              <a:rPr lang="en-GB" sz="4000" dirty="0">
                <a:solidFill>
                  <a:srgbClr val="FFFFFF"/>
                </a:solidFill>
              </a:rPr>
              <a:t> </a:t>
            </a:r>
            <a:r>
              <a:rPr lang="en-GB" sz="4000" dirty="0" err="1">
                <a:solidFill>
                  <a:srgbClr val="FFFFFF"/>
                </a:solidFill>
              </a:rPr>
              <a:t>Nesnesine</a:t>
            </a:r>
            <a:r>
              <a:rPr lang="en-GB" sz="4000" dirty="0">
                <a:solidFill>
                  <a:srgbClr val="FFFFFF"/>
                </a:solidFill>
              </a:rPr>
              <a:t> </a:t>
            </a:r>
            <a:r>
              <a:rPr lang="en-GB" sz="4000" dirty="0" err="1">
                <a:solidFill>
                  <a:srgbClr val="FFFFFF"/>
                </a:solidFill>
              </a:rPr>
              <a:t>eklenen</a:t>
            </a:r>
            <a:r>
              <a:rPr lang="en-GB" sz="4000" dirty="0">
                <a:solidFill>
                  <a:srgbClr val="FFFFFF"/>
                </a:solidFill>
              </a:rPr>
              <a:t> </a:t>
            </a:r>
            <a:r>
              <a:rPr lang="en-GB" sz="4000" dirty="0" err="1">
                <a:solidFill>
                  <a:srgbClr val="FFFFFF"/>
                </a:solidFill>
              </a:rPr>
              <a:t>bir</a:t>
            </a:r>
            <a:r>
              <a:rPr lang="en-GB" sz="4000" dirty="0">
                <a:solidFill>
                  <a:srgbClr val="FFFFFF"/>
                </a:solidFill>
              </a:rPr>
              <a:t> </a:t>
            </a:r>
            <a:r>
              <a:rPr lang="en-GB" sz="4000" dirty="0" err="1">
                <a:solidFill>
                  <a:srgbClr val="FFFFFF"/>
                </a:solidFill>
              </a:rPr>
              <a:t>Bileşendir</a:t>
            </a:r>
            <a:endParaRPr sz="4000" dirty="0">
              <a:solidFill>
                <a:srgbClr val="FFFFFF"/>
              </a:solidFill>
            </a:endParaRPr>
          </a:p>
        </p:txBody>
      </p:sp>
      <p:sp>
        <p:nvSpPr>
          <p:cNvPr id="689" name="Google Shape;689;p81"/>
          <p:cNvSpPr txBox="1"/>
          <p:nvPr/>
        </p:nvSpPr>
        <p:spPr>
          <a:xfrm>
            <a:off x="9940248" y="6968050"/>
            <a:ext cx="6966600" cy="1568700"/>
          </a:xfrm>
          <a:prstGeom prst="rect">
            <a:avLst/>
          </a:prstGeom>
          <a:noFill/>
          <a:ln>
            <a:noFill/>
          </a:ln>
        </p:spPr>
        <p:txBody>
          <a:bodyPr spcFirstLastPara="1" wrap="square" lIns="91425" tIns="91425" rIns="91425" bIns="91425" anchor="t" anchorCtr="0">
            <a:noAutofit/>
          </a:bodyPr>
          <a:lstStyle/>
          <a:p>
            <a:pPr lvl="0"/>
            <a:r>
              <a:rPr lang="en-GB" sz="4000" dirty="0">
                <a:solidFill>
                  <a:srgbClr val="FFFFFF"/>
                </a:solidFill>
              </a:rPr>
              <a:t>Her </a:t>
            </a:r>
            <a:r>
              <a:rPr lang="en-GB" sz="4000" dirty="0" err="1">
                <a:solidFill>
                  <a:srgbClr val="FFFFFF"/>
                </a:solidFill>
              </a:rPr>
              <a:t>parçacık</a:t>
            </a:r>
            <a:r>
              <a:rPr lang="en-GB" sz="4000" dirty="0">
                <a:solidFill>
                  <a:srgbClr val="FFFFFF"/>
                </a:solidFill>
              </a:rPr>
              <a:t> </a:t>
            </a:r>
            <a:r>
              <a:rPr lang="en-GB" sz="4000" dirty="0" err="1">
                <a:solidFill>
                  <a:srgbClr val="FFFFFF"/>
                </a:solidFill>
              </a:rPr>
              <a:t>bir</a:t>
            </a:r>
            <a:r>
              <a:rPr lang="en-GB" sz="4000" dirty="0">
                <a:solidFill>
                  <a:srgbClr val="FFFFFF"/>
                </a:solidFill>
              </a:rPr>
              <a:t> </a:t>
            </a:r>
            <a:r>
              <a:rPr lang="en-GB" sz="4000" dirty="0" err="1">
                <a:solidFill>
                  <a:srgbClr val="FFFFFF"/>
                </a:solidFill>
              </a:rPr>
              <a:t>Oyun</a:t>
            </a:r>
            <a:r>
              <a:rPr lang="en-GB" sz="4000" dirty="0">
                <a:solidFill>
                  <a:srgbClr val="FFFFFF"/>
                </a:solidFill>
              </a:rPr>
              <a:t> </a:t>
            </a:r>
            <a:r>
              <a:rPr lang="en-GB" sz="4000" dirty="0" err="1">
                <a:solidFill>
                  <a:srgbClr val="FFFFFF"/>
                </a:solidFill>
              </a:rPr>
              <a:t>Nesnesi</a:t>
            </a:r>
            <a:r>
              <a:rPr lang="en-GB" sz="4000" dirty="0">
                <a:solidFill>
                  <a:srgbClr val="FFFFFF"/>
                </a:solidFill>
              </a:rPr>
              <a:t> </a:t>
            </a:r>
            <a:r>
              <a:rPr lang="en-GB" sz="4000" dirty="0" err="1">
                <a:solidFill>
                  <a:srgbClr val="FFFFFF"/>
                </a:solidFill>
              </a:rPr>
              <a:t>değildir</a:t>
            </a:r>
            <a:r>
              <a:rPr lang="en-GB" sz="4000" dirty="0">
                <a:solidFill>
                  <a:srgbClr val="FFFFFF"/>
                </a:solidFill>
              </a:rPr>
              <a:t>. Ama </a:t>
            </a:r>
            <a:r>
              <a:rPr lang="en-GB" sz="4000" dirty="0" err="1">
                <a:solidFill>
                  <a:srgbClr val="FFFFFF"/>
                </a:solidFill>
              </a:rPr>
              <a:t>oyun</a:t>
            </a:r>
            <a:r>
              <a:rPr lang="en-GB" sz="4000" dirty="0">
                <a:solidFill>
                  <a:srgbClr val="FFFFFF"/>
                </a:solidFill>
              </a:rPr>
              <a:t> </a:t>
            </a:r>
            <a:r>
              <a:rPr lang="en-GB" sz="4000" dirty="0" err="1">
                <a:solidFill>
                  <a:srgbClr val="FFFFFF"/>
                </a:solidFill>
              </a:rPr>
              <a:t>nesnesine</a:t>
            </a:r>
            <a:r>
              <a:rPr lang="en-GB" sz="4000" dirty="0">
                <a:solidFill>
                  <a:srgbClr val="FFFFFF"/>
                </a:solidFill>
              </a:rPr>
              <a:t> particle </a:t>
            </a:r>
            <a:r>
              <a:rPr lang="en-GB" sz="4000" dirty="0" err="1">
                <a:solidFill>
                  <a:srgbClr val="FFFFFF"/>
                </a:solidFill>
              </a:rPr>
              <a:t>ekleyebilirsiniz</a:t>
            </a:r>
            <a:r>
              <a:rPr lang="en-GB" sz="4000" dirty="0">
                <a:solidFill>
                  <a:srgbClr val="FFFFFF"/>
                </a:solidFill>
              </a:rPr>
              <a:t>.</a:t>
            </a:r>
            <a:endParaRPr sz="40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gtEl>
                                        <p:attrNameLst>
                                          <p:attrName>style.visibility</p:attrName>
                                        </p:attrNameLst>
                                      </p:cBhvr>
                                      <p:to>
                                        <p:strVal val="visible"/>
                                      </p:to>
                                    </p:set>
                                    <p:animEffect transition="in" filter="fade">
                                      <p:cBhvr>
                                        <p:cTn id="7" dur="1000"/>
                                        <p:tgtEl>
                                          <p:spTgt spid="6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5"/>
                                        </p:tgtEl>
                                        <p:attrNameLst>
                                          <p:attrName>style.visibility</p:attrName>
                                        </p:attrNameLst>
                                      </p:cBhvr>
                                      <p:to>
                                        <p:strVal val="visible"/>
                                      </p:to>
                                    </p:set>
                                    <p:animEffect transition="in" filter="fade">
                                      <p:cBhvr>
                                        <p:cTn id="12" dur="1000"/>
                                        <p:tgtEl>
                                          <p:spTgt spid="6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9"/>
                                        </p:tgtEl>
                                        <p:attrNameLst>
                                          <p:attrName>style.visibility</p:attrName>
                                        </p:attrNameLst>
                                      </p:cBhvr>
                                      <p:to>
                                        <p:strVal val="visible"/>
                                      </p:to>
                                    </p:set>
                                    <p:animEffect transition="in" filter="fade">
                                      <p:cBhvr>
                                        <p:cTn id="17" dur="1000"/>
                                        <p:tgtEl>
                                          <p:spTgt spid="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FCC1-3EEF-0A30-FF2C-2485B4AD3F36}"/>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EEFF9791-56F6-E5BF-DE6E-A1FDAAF8F1AE}"/>
              </a:ext>
            </a:extLst>
          </p:cNvPr>
          <p:cNvSpPr>
            <a:spLocks noGrp="1"/>
          </p:cNvSpPr>
          <p:nvPr>
            <p:ph type="body" idx="1"/>
          </p:nvPr>
        </p:nvSpPr>
        <p:spPr/>
        <p:txBody>
          <a:bodyPr/>
          <a:lstStyle/>
          <a:p>
            <a:r>
              <a:rPr lang="en-TR" dirty="0"/>
              <a:t>Eğer paricle’ın materiali yoksa benbe kareler olarak görünür. İnspector üzerinden isteğiniz materyali seçebilirsiniz.</a:t>
            </a:r>
          </a:p>
        </p:txBody>
      </p:sp>
      <p:pic>
        <p:nvPicPr>
          <p:cNvPr id="5" name="Picture 4">
            <a:extLst>
              <a:ext uri="{FF2B5EF4-FFF2-40B4-BE49-F238E27FC236}">
                <a16:creationId xmlns:a16="http://schemas.microsoft.com/office/drawing/2014/main" id="{D2D71B29-EEA4-EACB-9FC7-C81D4AECD78C}"/>
              </a:ext>
            </a:extLst>
          </p:cNvPr>
          <p:cNvPicPr>
            <a:picLocks noChangeAspect="1"/>
          </p:cNvPicPr>
          <p:nvPr/>
        </p:nvPicPr>
        <p:blipFill>
          <a:blip r:embed="rId2"/>
          <a:stretch>
            <a:fillRect/>
          </a:stretch>
        </p:blipFill>
        <p:spPr>
          <a:xfrm>
            <a:off x="6922476" y="5143500"/>
            <a:ext cx="7772400" cy="3578114"/>
          </a:xfrm>
          <a:prstGeom prst="rect">
            <a:avLst/>
          </a:prstGeom>
        </p:spPr>
      </p:pic>
    </p:spTree>
    <p:extLst>
      <p:ext uri="{BB962C8B-B14F-4D97-AF65-F5344CB8AC3E}">
        <p14:creationId xmlns:p14="http://schemas.microsoft.com/office/powerpoint/2010/main" val="37736104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5F37-26F2-44B5-0452-F967873BB5DB}"/>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3333744E-2A38-2593-5124-1772ADF248DD}"/>
              </a:ext>
            </a:extLst>
          </p:cNvPr>
          <p:cNvSpPr>
            <a:spLocks noGrp="1"/>
          </p:cNvSpPr>
          <p:nvPr>
            <p:ph type="body" idx="1"/>
          </p:nvPr>
        </p:nvSpPr>
        <p:spPr>
          <a:xfrm>
            <a:off x="860028" y="8276492"/>
            <a:ext cx="16644000" cy="1058572"/>
          </a:xfrm>
        </p:spPr>
        <p:txBody>
          <a:bodyPr/>
          <a:lstStyle/>
          <a:p>
            <a:r>
              <a:rPr lang="en-TR" dirty="0"/>
              <a:t>Çek bırak ile Assetler içinde oluşturacağınız Particles adında klasöre yerleştirin.</a:t>
            </a:r>
          </a:p>
        </p:txBody>
      </p:sp>
      <p:pic>
        <p:nvPicPr>
          <p:cNvPr id="4" name="Picture 3">
            <a:extLst>
              <a:ext uri="{FF2B5EF4-FFF2-40B4-BE49-F238E27FC236}">
                <a16:creationId xmlns:a16="http://schemas.microsoft.com/office/drawing/2014/main" id="{E45705B2-8A9B-3325-4DA4-B75208A9B443}"/>
              </a:ext>
            </a:extLst>
          </p:cNvPr>
          <p:cNvPicPr>
            <a:picLocks noChangeAspect="1"/>
          </p:cNvPicPr>
          <p:nvPr/>
        </p:nvPicPr>
        <p:blipFill>
          <a:blip r:embed="rId2"/>
          <a:stretch>
            <a:fillRect/>
          </a:stretch>
        </p:blipFill>
        <p:spPr>
          <a:xfrm>
            <a:off x="860028" y="1985108"/>
            <a:ext cx="5854700" cy="736600"/>
          </a:xfrm>
          <a:prstGeom prst="rect">
            <a:avLst/>
          </a:prstGeom>
        </p:spPr>
      </p:pic>
      <p:pic>
        <p:nvPicPr>
          <p:cNvPr id="6" name="Picture 5">
            <a:extLst>
              <a:ext uri="{FF2B5EF4-FFF2-40B4-BE49-F238E27FC236}">
                <a16:creationId xmlns:a16="http://schemas.microsoft.com/office/drawing/2014/main" id="{1EC4484F-98BC-5862-3ED4-F1D033C6BC2B}"/>
              </a:ext>
            </a:extLst>
          </p:cNvPr>
          <p:cNvPicPr>
            <a:picLocks noChangeAspect="1"/>
          </p:cNvPicPr>
          <p:nvPr/>
        </p:nvPicPr>
        <p:blipFill>
          <a:blip r:embed="rId3"/>
          <a:stretch>
            <a:fillRect/>
          </a:stretch>
        </p:blipFill>
        <p:spPr>
          <a:xfrm>
            <a:off x="7462227" y="1788100"/>
            <a:ext cx="6083300" cy="5651500"/>
          </a:xfrm>
          <a:prstGeom prst="rect">
            <a:avLst/>
          </a:prstGeom>
        </p:spPr>
      </p:pic>
    </p:spTree>
    <p:extLst>
      <p:ext uri="{BB962C8B-B14F-4D97-AF65-F5344CB8AC3E}">
        <p14:creationId xmlns:p14="http://schemas.microsoft.com/office/powerpoint/2010/main" val="38842180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990C-E497-00B4-AA81-CA092AEF364A}"/>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E8FD3291-6847-CD48-8180-F55EBF4D47C3}"/>
              </a:ext>
            </a:extLst>
          </p:cNvPr>
          <p:cNvSpPr>
            <a:spLocks noGrp="1"/>
          </p:cNvSpPr>
          <p:nvPr>
            <p:ph type="body" idx="1"/>
          </p:nvPr>
        </p:nvSpPr>
        <p:spPr/>
        <p:txBody>
          <a:bodyPr/>
          <a:lstStyle/>
          <a:p>
            <a:r>
              <a:rPr lang="en-TR" dirty="0"/>
              <a:t>Patlama particleınızı roket prefabınıza ekleyip konumunu 0 0 0 olarak ayarlayın.</a:t>
            </a:r>
          </a:p>
          <a:p>
            <a:r>
              <a:rPr lang="en-TR" dirty="0"/>
              <a:t>Şimdi kodun içinde particle ları tetiklememiz gerek.</a:t>
            </a:r>
          </a:p>
        </p:txBody>
      </p:sp>
    </p:spTree>
    <p:extLst>
      <p:ext uri="{BB962C8B-B14F-4D97-AF65-F5344CB8AC3E}">
        <p14:creationId xmlns:p14="http://schemas.microsoft.com/office/powerpoint/2010/main" val="19229364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C9F0-7064-7762-7668-0B2BFF3BF909}"/>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2D271C83-E799-7726-17A9-CF630974E761}"/>
              </a:ext>
            </a:extLst>
          </p:cNvPr>
          <p:cNvSpPr>
            <a:spLocks noGrp="1"/>
          </p:cNvSpPr>
          <p:nvPr>
            <p:ph type="body" idx="1"/>
          </p:nvPr>
        </p:nvSpPr>
        <p:spPr>
          <a:xfrm>
            <a:off x="860028" y="7784122"/>
            <a:ext cx="16644000" cy="1550941"/>
          </a:xfrm>
        </p:spPr>
        <p:txBody>
          <a:bodyPr/>
          <a:lstStyle/>
          <a:p>
            <a:endParaRPr lang="en-TR"/>
          </a:p>
        </p:txBody>
      </p:sp>
      <p:pic>
        <p:nvPicPr>
          <p:cNvPr id="4" name="Picture 3">
            <a:extLst>
              <a:ext uri="{FF2B5EF4-FFF2-40B4-BE49-F238E27FC236}">
                <a16:creationId xmlns:a16="http://schemas.microsoft.com/office/drawing/2014/main" id="{84BE7B77-B58F-19E3-EECB-75E92A2A79C7}"/>
              </a:ext>
            </a:extLst>
          </p:cNvPr>
          <p:cNvPicPr>
            <a:picLocks noChangeAspect="1"/>
          </p:cNvPicPr>
          <p:nvPr/>
        </p:nvPicPr>
        <p:blipFill>
          <a:blip r:embed="rId2"/>
          <a:stretch>
            <a:fillRect/>
          </a:stretch>
        </p:blipFill>
        <p:spPr>
          <a:xfrm>
            <a:off x="860028" y="1996343"/>
            <a:ext cx="5778500" cy="1511300"/>
          </a:xfrm>
          <a:prstGeom prst="rect">
            <a:avLst/>
          </a:prstGeom>
        </p:spPr>
      </p:pic>
      <p:pic>
        <p:nvPicPr>
          <p:cNvPr id="5" name="Picture 4">
            <a:extLst>
              <a:ext uri="{FF2B5EF4-FFF2-40B4-BE49-F238E27FC236}">
                <a16:creationId xmlns:a16="http://schemas.microsoft.com/office/drawing/2014/main" id="{5F95F33B-DAFC-A8BB-FAC1-766492BFECB5}"/>
              </a:ext>
            </a:extLst>
          </p:cNvPr>
          <p:cNvPicPr>
            <a:picLocks noChangeAspect="1"/>
          </p:cNvPicPr>
          <p:nvPr/>
        </p:nvPicPr>
        <p:blipFill>
          <a:blip r:embed="rId3"/>
          <a:stretch>
            <a:fillRect/>
          </a:stretch>
        </p:blipFill>
        <p:spPr>
          <a:xfrm>
            <a:off x="6638528" y="2053493"/>
            <a:ext cx="3175000" cy="2908300"/>
          </a:xfrm>
          <a:prstGeom prst="rect">
            <a:avLst/>
          </a:prstGeom>
        </p:spPr>
      </p:pic>
    </p:spTree>
    <p:extLst>
      <p:ext uri="{BB962C8B-B14F-4D97-AF65-F5344CB8AC3E}">
        <p14:creationId xmlns:p14="http://schemas.microsoft.com/office/powerpoint/2010/main" val="41135187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2"/>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Parçacık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Efektini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Oynat</a:t>
            </a:r>
            <a:endParaRPr dirty="0">
              <a:latin typeface="Times New Roman" panose="02020603050405020304" pitchFamily="18" charset="0"/>
              <a:cs typeface="Times New Roman" panose="02020603050405020304" pitchFamily="18" charset="0"/>
            </a:endParaRPr>
          </a:p>
        </p:txBody>
      </p:sp>
      <p:sp>
        <p:nvSpPr>
          <p:cNvPr id="695" name="Google Shape;695;p82"/>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tetiklendiğinde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parçacık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sistemimizi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oynatmak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solidFill>
                  <a:srgbClr val="FFFF00"/>
                </a:solidFill>
                <a:latin typeface="Times New Roman" panose="02020603050405020304" pitchFamily="18" charset="0"/>
                <a:ea typeface="Consolas"/>
                <a:cs typeface="Times New Roman" panose="02020603050405020304" pitchFamily="18" charset="0"/>
                <a:sym typeface="Consolas"/>
              </a:rPr>
              <a:t>ParticleSystem.Play</a:t>
            </a:r>
            <a:r>
              <a:rPr lang="en-GB" dirty="0">
                <a:solidFill>
                  <a:srgbClr val="FFFF00"/>
                </a:solidFill>
                <a:latin typeface="Times New Roman" panose="02020603050405020304" pitchFamily="18" charset="0"/>
                <a:ea typeface="Consolas"/>
                <a:cs typeface="Times New Roman" panose="02020603050405020304" pitchFamily="18" charset="0"/>
                <a:sym typeface="Consolas"/>
              </a:rPr>
              <a:t>() </a:t>
            </a:r>
            <a:r>
              <a:rPr lang="en-GB" dirty="0" err="1">
                <a:solidFill>
                  <a:schemeClr val="bg1"/>
                </a:solidFill>
                <a:latin typeface="Times New Roman" panose="02020603050405020304" pitchFamily="18" charset="0"/>
                <a:ea typeface="Consolas"/>
                <a:cs typeface="Times New Roman" panose="02020603050405020304" pitchFamily="18" charset="0"/>
                <a:sym typeface="Consolas"/>
              </a:rPr>
              <a:t>kullanın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Çarptığımızda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patlama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parçacıklarını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oynatın</a:t>
            </a:r>
            <a:endParaRPr lang="en-GB"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İniş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pistine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ulaştığımızda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parçacıklarını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oynayın</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5">
                                            <p:txEl>
                                              <p:pRg st="0" end="0"/>
                                            </p:txEl>
                                          </p:spTgt>
                                        </p:tgtEl>
                                        <p:attrNameLst>
                                          <p:attrName>style.visibility</p:attrName>
                                        </p:attrNameLst>
                                      </p:cBhvr>
                                      <p:to>
                                        <p:strVal val="visible"/>
                                      </p:to>
                                    </p:set>
                                    <p:animEffect transition="in" filter="fade">
                                      <p:cBhvr>
                                        <p:cTn id="7" dur="1"/>
                                        <p:tgtEl>
                                          <p:spTgt spid="6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5">
                                            <p:txEl>
                                              <p:pRg st="1" end="1"/>
                                            </p:txEl>
                                          </p:spTgt>
                                        </p:tgtEl>
                                        <p:attrNameLst>
                                          <p:attrName>style.visibility</p:attrName>
                                        </p:attrNameLst>
                                      </p:cBhvr>
                                      <p:to>
                                        <p:strVal val="visible"/>
                                      </p:to>
                                    </p:set>
                                    <p:animEffect transition="in" filter="fade">
                                      <p:cBhvr>
                                        <p:cTn id="12" dur="1"/>
                                        <p:tgtEl>
                                          <p:spTgt spid="6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5">
                                            <p:txEl>
                                              <p:pRg st="0" end="0"/>
                                            </p:txEl>
                                          </p:spTgt>
                                        </p:tgtEl>
                                        <p:attrNameLst>
                                          <p:attrName>style.visibility</p:attrName>
                                        </p:attrNameLst>
                                      </p:cBhvr>
                                      <p:to>
                                        <p:strVal val="visible"/>
                                      </p:to>
                                    </p:set>
                                    <p:animEffect transition="in" filter="fade">
                                      <p:cBhvr>
                                        <p:cTn id="17" dur="1"/>
                                        <p:tgtEl>
                                          <p:spTgt spid="69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5">
                                            <p:txEl>
                                              <p:pRg st="1" end="1"/>
                                            </p:txEl>
                                          </p:spTgt>
                                        </p:tgtEl>
                                        <p:attrNameLst>
                                          <p:attrName>style.visibility</p:attrName>
                                        </p:attrNameLst>
                                      </p:cBhvr>
                                      <p:to>
                                        <p:strVal val="visible"/>
                                      </p:to>
                                    </p:set>
                                    <p:animEffect transition="in" filter="fade">
                                      <p:cBhvr>
                                        <p:cTn id="22" dur="1"/>
                                        <p:tgtEl>
                                          <p:spTgt spid="6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latin typeface="Times New Roman" panose="02020603050405020304" pitchFamily="18" charset="0"/>
                <a:cs typeface="Times New Roman" panose="02020603050405020304" pitchFamily="18" charset="0"/>
              </a:rPr>
              <a:t>Başlangıç</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Parçalarımızı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Oluşturmak</a:t>
            </a:r>
            <a:endParaRPr dirty="0">
              <a:latin typeface="Times New Roman" panose="02020603050405020304" pitchFamily="18" charset="0"/>
              <a:cs typeface="Times New Roman" panose="02020603050405020304" pitchFamily="18" charset="0"/>
            </a:endParaRPr>
          </a:p>
        </p:txBody>
      </p:sp>
      <p:sp>
        <p:nvSpPr>
          <p:cNvPr id="257" name="Google Shape;257;p32"/>
          <p:cNvSpPr/>
          <p:nvPr/>
        </p:nvSpPr>
        <p:spPr>
          <a:xfrm>
            <a:off x="3457825" y="6238225"/>
            <a:ext cx="9122700" cy="1390200"/>
          </a:xfrm>
          <a:prstGeom prst="rect">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5253025" y="6029700"/>
            <a:ext cx="1494900" cy="2445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9662027" y="6029700"/>
            <a:ext cx="1494900" cy="2445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5877175" y="4885675"/>
            <a:ext cx="295500" cy="107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p:nvPr/>
        </p:nvSpPr>
        <p:spPr>
          <a:xfrm>
            <a:off x="14179400" y="6349525"/>
            <a:ext cx="2908800" cy="11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0" dirty="0" err="1">
                <a:solidFill>
                  <a:srgbClr val="FFFFFF"/>
                </a:solidFill>
              </a:rPr>
              <a:t>Yer</a:t>
            </a:r>
            <a:endParaRPr sz="5000" dirty="0">
              <a:solidFill>
                <a:srgbClr val="FFFFFF"/>
              </a:solidFill>
            </a:endParaRPr>
          </a:p>
        </p:txBody>
      </p:sp>
      <p:sp>
        <p:nvSpPr>
          <p:cNvPr id="262" name="Google Shape;262;p32"/>
          <p:cNvSpPr txBox="1"/>
          <p:nvPr/>
        </p:nvSpPr>
        <p:spPr>
          <a:xfrm>
            <a:off x="656325" y="3108475"/>
            <a:ext cx="2908800" cy="16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0" dirty="0" err="1">
                <a:solidFill>
                  <a:srgbClr val="FFFFFF"/>
                </a:solidFill>
              </a:rPr>
              <a:t>Fırlatma</a:t>
            </a:r>
            <a:r>
              <a:rPr lang="en-GB" sz="5000" dirty="0">
                <a:solidFill>
                  <a:srgbClr val="FFFFFF"/>
                </a:solidFill>
              </a:rPr>
              <a:t> </a:t>
            </a:r>
            <a:r>
              <a:rPr lang="en-GB" sz="5000" dirty="0" err="1">
                <a:solidFill>
                  <a:srgbClr val="FFFFFF"/>
                </a:solidFill>
              </a:rPr>
              <a:t>Rampası</a:t>
            </a:r>
            <a:endParaRPr sz="5000" dirty="0">
              <a:solidFill>
                <a:srgbClr val="FFFFFF"/>
              </a:solidFill>
            </a:endParaRPr>
          </a:p>
        </p:txBody>
      </p:sp>
      <p:sp>
        <p:nvSpPr>
          <p:cNvPr id="263" name="Google Shape;263;p32"/>
          <p:cNvSpPr txBox="1"/>
          <p:nvPr/>
        </p:nvSpPr>
        <p:spPr>
          <a:xfrm>
            <a:off x="6317150" y="2550475"/>
            <a:ext cx="2908800" cy="11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0" dirty="0" err="1">
                <a:solidFill>
                  <a:srgbClr val="FFFFFF"/>
                </a:solidFill>
              </a:rPr>
              <a:t>Roket</a:t>
            </a:r>
            <a:endParaRPr sz="5000" dirty="0">
              <a:solidFill>
                <a:srgbClr val="FFFFFF"/>
              </a:solidFill>
            </a:endParaRPr>
          </a:p>
        </p:txBody>
      </p:sp>
      <p:sp>
        <p:nvSpPr>
          <p:cNvPr id="264" name="Google Shape;264;p32"/>
          <p:cNvSpPr txBox="1"/>
          <p:nvPr/>
        </p:nvSpPr>
        <p:spPr>
          <a:xfrm>
            <a:off x="10545075" y="3198700"/>
            <a:ext cx="2908800" cy="16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0" dirty="0" err="1">
                <a:solidFill>
                  <a:srgbClr val="FFFFFF"/>
                </a:solidFill>
              </a:rPr>
              <a:t>İniş</a:t>
            </a:r>
            <a:r>
              <a:rPr lang="en-GB" sz="5000" dirty="0">
                <a:solidFill>
                  <a:srgbClr val="FFFFFF"/>
                </a:solidFill>
              </a:rPr>
              <a:t> </a:t>
            </a:r>
            <a:r>
              <a:rPr lang="en-GB" sz="5000" dirty="0" err="1">
                <a:solidFill>
                  <a:srgbClr val="FFFFFF"/>
                </a:solidFill>
              </a:rPr>
              <a:t>Rampası</a:t>
            </a:r>
            <a:endParaRPr sz="5000" dirty="0">
              <a:solidFill>
                <a:srgbClr val="FFFFFF"/>
              </a:solidFill>
            </a:endParaRPr>
          </a:p>
        </p:txBody>
      </p:sp>
      <p:cxnSp>
        <p:nvCxnSpPr>
          <p:cNvPr id="265" name="Google Shape;265;p32"/>
          <p:cNvCxnSpPr>
            <a:stCxn id="262" idx="3"/>
          </p:cNvCxnSpPr>
          <p:nvPr/>
        </p:nvCxnSpPr>
        <p:spPr>
          <a:xfrm>
            <a:off x="3565125" y="3937825"/>
            <a:ext cx="1484700" cy="1709700"/>
          </a:xfrm>
          <a:prstGeom prst="straightConnector1">
            <a:avLst/>
          </a:prstGeom>
          <a:noFill/>
          <a:ln w="76200" cap="flat" cmpd="sng">
            <a:solidFill>
              <a:srgbClr val="FFFFFF"/>
            </a:solidFill>
            <a:prstDash val="solid"/>
            <a:round/>
            <a:headEnd type="none" w="med" len="med"/>
            <a:tailEnd type="triangle" w="med" len="med"/>
          </a:ln>
        </p:spPr>
      </p:cxnSp>
      <p:cxnSp>
        <p:nvCxnSpPr>
          <p:cNvPr id="266" name="Google Shape;266;p32"/>
          <p:cNvCxnSpPr>
            <a:stCxn id="263" idx="2"/>
          </p:cNvCxnSpPr>
          <p:nvPr/>
        </p:nvCxnSpPr>
        <p:spPr>
          <a:xfrm flipH="1">
            <a:off x="6439850" y="3718075"/>
            <a:ext cx="1331700" cy="1008300"/>
          </a:xfrm>
          <a:prstGeom prst="straightConnector1">
            <a:avLst/>
          </a:prstGeom>
          <a:noFill/>
          <a:ln w="76200" cap="flat" cmpd="sng">
            <a:solidFill>
              <a:srgbClr val="FFFFFF"/>
            </a:solidFill>
            <a:prstDash val="solid"/>
            <a:round/>
            <a:headEnd type="none" w="med" len="med"/>
            <a:tailEnd type="triangle" w="med" len="med"/>
          </a:ln>
        </p:spPr>
      </p:cxnSp>
      <p:cxnSp>
        <p:nvCxnSpPr>
          <p:cNvPr id="267" name="Google Shape;267;p32"/>
          <p:cNvCxnSpPr>
            <a:stCxn id="264" idx="2"/>
          </p:cNvCxnSpPr>
          <p:nvPr/>
        </p:nvCxnSpPr>
        <p:spPr>
          <a:xfrm flipH="1">
            <a:off x="11218275" y="4857400"/>
            <a:ext cx="781200" cy="876900"/>
          </a:xfrm>
          <a:prstGeom prst="straightConnector1">
            <a:avLst/>
          </a:prstGeom>
          <a:noFill/>
          <a:ln w="76200" cap="flat" cmpd="sng">
            <a:solidFill>
              <a:srgbClr val="FFFFFF"/>
            </a:solidFill>
            <a:prstDash val="solid"/>
            <a:round/>
            <a:headEnd type="none" w="med" len="med"/>
            <a:tailEnd type="triangle" w="med" len="med"/>
          </a:ln>
        </p:spPr>
      </p:cxnSp>
      <p:cxnSp>
        <p:nvCxnSpPr>
          <p:cNvPr id="268" name="Google Shape;268;p32"/>
          <p:cNvCxnSpPr/>
          <p:nvPr/>
        </p:nvCxnSpPr>
        <p:spPr>
          <a:xfrm flipH="1">
            <a:off x="12208700" y="6933325"/>
            <a:ext cx="1970700" cy="34800"/>
          </a:xfrm>
          <a:prstGeom prst="straightConnector1">
            <a:avLst/>
          </a:prstGeom>
          <a:noFill/>
          <a:ln w="76200" cap="flat" cmpd="sng">
            <a:solidFill>
              <a:srgbClr val="FFFFFF"/>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par>
                                <p:cTn id="11" presetID="10"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p:cTn id="13" dur="1"/>
                                        <p:tgtEl>
                                          <p:spTgt spid="264"/>
                                        </p:tgtEl>
                                      </p:cBhvr>
                                    </p:animEffect>
                                  </p:childTnLst>
                                </p:cTn>
                              </p:par>
                              <p:par>
                                <p:cTn id="14" presetID="10" presetClass="entr" presetSubtype="0"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fade">
                                      <p:cBhvr>
                                        <p:cTn id="16" dur="1"/>
                                        <p:tgtEl>
                                          <p:spTgt spid="265"/>
                                        </p:tgtEl>
                                      </p:cBhvr>
                                    </p:animEffect>
                                  </p:childTnLst>
                                </p:cTn>
                              </p:par>
                              <p:par>
                                <p:cTn id="17" presetID="10" presetClass="entr" presetSubtype="0" fill="hold" nodeType="withEffect">
                                  <p:stCondLst>
                                    <p:cond delay="0"/>
                                  </p:stCondLst>
                                  <p:childTnLst>
                                    <p:set>
                                      <p:cBhvr>
                                        <p:cTn id="18" dur="1" fill="hold">
                                          <p:stCondLst>
                                            <p:cond delay="0"/>
                                          </p:stCondLst>
                                        </p:cTn>
                                        <p:tgtEl>
                                          <p:spTgt spid="266"/>
                                        </p:tgtEl>
                                        <p:attrNameLst>
                                          <p:attrName>style.visibility</p:attrName>
                                        </p:attrNameLst>
                                      </p:cBhvr>
                                      <p:to>
                                        <p:strVal val="visible"/>
                                      </p:to>
                                    </p:set>
                                    <p:animEffect transition="in" filter="fade">
                                      <p:cBhvr>
                                        <p:cTn id="19" dur="1"/>
                                        <p:tgtEl>
                                          <p:spTgt spid="266"/>
                                        </p:tgtEl>
                                      </p:cBhvr>
                                    </p:animEffect>
                                  </p:childTnLst>
                                </p:cTn>
                              </p:par>
                              <p:par>
                                <p:cTn id="20" presetID="10" presetClass="entr" presetSubtype="0" fill="hold" nodeType="withEffect">
                                  <p:stCondLst>
                                    <p:cond delay="0"/>
                                  </p:stCondLst>
                                  <p:childTnLst>
                                    <p:set>
                                      <p:cBhvr>
                                        <p:cTn id="21" dur="1" fill="hold">
                                          <p:stCondLst>
                                            <p:cond delay="0"/>
                                          </p:stCondLst>
                                        </p:cTn>
                                        <p:tgtEl>
                                          <p:spTgt spid="267"/>
                                        </p:tgtEl>
                                        <p:attrNameLst>
                                          <p:attrName>style.visibility</p:attrName>
                                        </p:attrNameLst>
                                      </p:cBhvr>
                                      <p:to>
                                        <p:strVal val="visible"/>
                                      </p:to>
                                    </p:set>
                                    <p:animEffect transition="in" filter="fade">
                                      <p:cBhvr>
                                        <p:cTn id="22" dur="1"/>
                                        <p:tgtEl>
                                          <p:spTgt spid="267"/>
                                        </p:tgtEl>
                                      </p:cBhvr>
                                    </p:animEffect>
                                  </p:childTnLst>
                                </p:cTn>
                              </p:par>
                              <p:par>
                                <p:cTn id="23" presetID="10" presetClass="entr" presetSubtype="0" fill="hold" nodeType="withEffect">
                                  <p:stCondLst>
                                    <p:cond delay="0"/>
                                  </p:stCondLst>
                                  <p:childTnLst>
                                    <p:set>
                                      <p:cBhvr>
                                        <p:cTn id="24" dur="1" fill="hold">
                                          <p:stCondLst>
                                            <p:cond delay="0"/>
                                          </p:stCondLst>
                                        </p:cTn>
                                        <p:tgtEl>
                                          <p:spTgt spid="268"/>
                                        </p:tgtEl>
                                        <p:attrNameLst>
                                          <p:attrName>style.visibility</p:attrName>
                                        </p:attrNameLst>
                                      </p:cBhvr>
                                      <p:to>
                                        <p:strVal val="visible"/>
                                      </p:to>
                                    </p:set>
                                    <p:animEffect transition="in" filter="fade">
                                      <p:cBhvr>
                                        <p:cTn id="25" dur="1"/>
                                        <p:tgtEl>
                                          <p:spTgt spid="268"/>
                                        </p:tgtEl>
                                      </p:cBhvr>
                                    </p:animEffect>
                                  </p:childTnLst>
                                </p:cTn>
                              </p:par>
                              <p:par>
                                <p:cTn id="26" presetID="10" presetClass="entr" presetSubtype="0" fill="hold" nodeType="withEffect">
                                  <p:stCondLst>
                                    <p:cond delay="0"/>
                                  </p:stCondLst>
                                  <p:childTnLst>
                                    <p:set>
                                      <p:cBhvr>
                                        <p:cTn id="27" dur="1" fill="hold">
                                          <p:stCondLst>
                                            <p:cond delay="0"/>
                                          </p:stCondLst>
                                        </p:cTn>
                                        <p:tgtEl>
                                          <p:spTgt spid="261"/>
                                        </p:tgtEl>
                                        <p:attrNameLst>
                                          <p:attrName>style.visibility</p:attrName>
                                        </p:attrNameLst>
                                      </p:cBhvr>
                                      <p:to>
                                        <p:strVal val="visible"/>
                                      </p:to>
                                    </p:set>
                                    <p:animEffect transition="in" filter="fade">
                                      <p:cBhvr>
                                        <p:cTn id="28" dur="1"/>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0D47A-06DF-1964-2338-7C74BACCB96D}"/>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64E45830-79A8-71D1-A103-1C8CACBCFF28}"/>
              </a:ext>
            </a:extLst>
          </p:cNvPr>
          <p:cNvSpPr>
            <a:spLocks noGrp="1"/>
          </p:cNvSpPr>
          <p:nvPr>
            <p:ph type="body" idx="1"/>
          </p:nvPr>
        </p:nvSpPr>
        <p:spPr>
          <a:xfrm>
            <a:off x="860028" y="7784122"/>
            <a:ext cx="16644000" cy="1550941"/>
          </a:xfrm>
        </p:spPr>
        <p:txBody>
          <a:bodyPr/>
          <a:lstStyle/>
          <a:p>
            <a:endParaRPr lang="en-TR" dirty="0"/>
          </a:p>
        </p:txBody>
      </p:sp>
      <p:pic>
        <p:nvPicPr>
          <p:cNvPr id="6" name="Picture 5">
            <a:extLst>
              <a:ext uri="{FF2B5EF4-FFF2-40B4-BE49-F238E27FC236}">
                <a16:creationId xmlns:a16="http://schemas.microsoft.com/office/drawing/2014/main" id="{B35B88DC-D2AE-DCC1-7877-8371138D0111}"/>
              </a:ext>
            </a:extLst>
          </p:cNvPr>
          <p:cNvPicPr>
            <a:picLocks noChangeAspect="1"/>
          </p:cNvPicPr>
          <p:nvPr/>
        </p:nvPicPr>
        <p:blipFill>
          <a:blip r:embed="rId2"/>
          <a:stretch>
            <a:fillRect/>
          </a:stretch>
        </p:blipFill>
        <p:spPr>
          <a:xfrm>
            <a:off x="5668596" y="2173241"/>
            <a:ext cx="5778500" cy="4521200"/>
          </a:xfrm>
          <a:prstGeom prst="rect">
            <a:avLst/>
          </a:prstGeom>
        </p:spPr>
      </p:pic>
    </p:spTree>
    <p:extLst>
      <p:ext uri="{BB962C8B-B14F-4D97-AF65-F5344CB8AC3E}">
        <p14:creationId xmlns:p14="http://schemas.microsoft.com/office/powerpoint/2010/main" val="24707194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83"/>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err="1">
                <a:latin typeface="Times New Roman" panose="02020603050405020304" pitchFamily="18" charset="0"/>
                <a:cs typeface="Times New Roman" panose="02020603050405020304" pitchFamily="18" charset="0"/>
              </a:rPr>
              <a:t>Roket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İtici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Parçacıklar</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4"/>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Kendimizi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Tetiklemeye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Hazır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Olun</a:t>
            </a:r>
            <a:endParaRPr dirty="0">
              <a:latin typeface="Times New Roman" panose="02020603050405020304" pitchFamily="18" charset="0"/>
              <a:cs typeface="Times New Roman" panose="02020603050405020304" pitchFamily="18" charset="0"/>
            </a:endParaRPr>
          </a:p>
        </p:txBody>
      </p:sp>
      <p:sp>
        <p:nvSpPr>
          <p:cNvPr id="712" name="Google Shape;712;p84"/>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Roketinizi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kodda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tetiklememiz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hazır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olan</a:t>
            </a:r>
            <a:r>
              <a:rPr lang="en-GB" dirty="0">
                <a:latin typeface="Times New Roman" panose="02020603050405020304" pitchFamily="18" charset="0"/>
                <a:cs typeface="Times New Roman" panose="02020603050405020304" pitchFamily="18" charset="0"/>
              </a:rPr>
              <a:t> 3 </a:t>
            </a:r>
            <a:r>
              <a:rPr lang="en-GB" dirty="0" err="1">
                <a:latin typeface="Times New Roman" panose="02020603050405020304" pitchFamily="18" charset="0"/>
                <a:cs typeface="Times New Roman" panose="02020603050405020304" pitchFamily="18" charset="0"/>
              </a:rPr>
              <a:t>parçacık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sistemine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sahip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olacak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şekilde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ayarlayın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914400" lvl="1" indent="-533400" algn="l" rtl="0">
              <a:spcBef>
                <a:spcPts val="0"/>
              </a:spcBef>
              <a:spcAft>
                <a:spcPts val="0"/>
              </a:spcAft>
              <a:buSzPts val="4800"/>
              <a:buChar char="○"/>
            </a:pPr>
            <a:r>
              <a:rPr lang="tr-TR" dirty="0">
                <a:latin typeface="Times New Roman" panose="02020603050405020304" pitchFamily="18" charset="0"/>
                <a:cs typeface="Times New Roman" panose="02020603050405020304" pitchFamily="18" charset="0"/>
              </a:rPr>
              <a:t>Ana itici</a:t>
            </a:r>
            <a:endParaRPr dirty="0">
              <a:latin typeface="Times New Roman" panose="02020603050405020304" pitchFamily="18" charset="0"/>
              <a:cs typeface="Times New Roman" panose="02020603050405020304" pitchFamily="18" charset="0"/>
            </a:endParaRPr>
          </a:p>
          <a:p>
            <a:pPr marL="914400" lvl="1" indent="-533400" algn="l" rtl="0">
              <a:spcBef>
                <a:spcPts val="0"/>
              </a:spcBef>
              <a:spcAft>
                <a:spcPts val="0"/>
              </a:spcAft>
              <a:buSzPts val="4800"/>
              <a:buChar char="○"/>
            </a:pPr>
            <a:r>
              <a:rPr lang="en-GB" dirty="0">
                <a:latin typeface="Times New Roman" panose="02020603050405020304" pitchFamily="18" charset="0"/>
                <a:cs typeface="Times New Roman" panose="02020603050405020304" pitchFamily="18" charset="0"/>
              </a:rPr>
              <a:t>Sol </a:t>
            </a:r>
            <a:r>
              <a:rPr lang="en-GB" dirty="0" err="1">
                <a:latin typeface="Times New Roman" panose="02020603050405020304" pitchFamily="18" charset="0"/>
                <a:cs typeface="Times New Roman" panose="02020603050405020304" pitchFamily="18" charset="0"/>
              </a:rPr>
              <a:t>İtici</a:t>
            </a:r>
            <a:endParaRPr dirty="0">
              <a:latin typeface="Times New Roman" panose="02020603050405020304" pitchFamily="18" charset="0"/>
              <a:cs typeface="Times New Roman" panose="02020603050405020304" pitchFamily="18" charset="0"/>
            </a:endParaRPr>
          </a:p>
          <a:p>
            <a:pPr marL="914400" lvl="1" indent="-533400" algn="l" rtl="0">
              <a:spcBef>
                <a:spcPts val="0"/>
              </a:spcBef>
              <a:spcAft>
                <a:spcPts val="0"/>
              </a:spcAft>
              <a:buSzPts val="4800"/>
              <a:buChar char="○"/>
            </a:pPr>
            <a:r>
              <a:rPr lang="en-GB" dirty="0" err="1">
                <a:latin typeface="Times New Roman" panose="02020603050405020304" pitchFamily="18" charset="0"/>
                <a:cs typeface="Times New Roman" panose="02020603050405020304" pitchFamily="18" charset="0"/>
              </a:rPr>
              <a:t>Sağ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itici</a:t>
            </a:r>
            <a:endParaRPr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Bunları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prefabrikinize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ekleyin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her </a:t>
            </a:r>
            <a:r>
              <a:rPr lang="en-GB" dirty="0" err="1">
                <a:latin typeface="Times New Roman" panose="02020603050405020304" pitchFamily="18" charset="0"/>
                <a:cs typeface="Times New Roman" panose="02020603050405020304" pitchFamily="18" charset="0"/>
              </a:rPr>
              <a:t>biri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oluşturun</a:t>
            </a:r>
            <a:endParaRPr lang="en-GB"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Gerisini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kendiniz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yapın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2">
                                            <p:txEl>
                                              <p:pRg st="0" end="0"/>
                                            </p:txEl>
                                          </p:spTgt>
                                        </p:tgtEl>
                                        <p:attrNameLst>
                                          <p:attrName>style.visibility</p:attrName>
                                        </p:attrNameLst>
                                      </p:cBhvr>
                                      <p:to>
                                        <p:strVal val="visible"/>
                                      </p:to>
                                    </p:set>
                                    <p:animEffect transition="in" filter="fade">
                                      <p:cBhvr>
                                        <p:cTn id="7" dur="1"/>
                                        <p:tgtEl>
                                          <p:spTgt spid="7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2">
                                            <p:txEl>
                                              <p:pRg st="1" end="1"/>
                                            </p:txEl>
                                          </p:spTgt>
                                        </p:tgtEl>
                                        <p:attrNameLst>
                                          <p:attrName>style.visibility</p:attrName>
                                        </p:attrNameLst>
                                      </p:cBhvr>
                                      <p:to>
                                        <p:strVal val="visible"/>
                                      </p:to>
                                    </p:set>
                                    <p:animEffect transition="in" filter="fade">
                                      <p:cBhvr>
                                        <p:cTn id="12" dur="1"/>
                                        <p:tgtEl>
                                          <p:spTgt spid="7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2">
                                            <p:txEl>
                                              <p:pRg st="2" end="2"/>
                                            </p:txEl>
                                          </p:spTgt>
                                        </p:tgtEl>
                                        <p:attrNameLst>
                                          <p:attrName>style.visibility</p:attrName>
                                        </p:attrNameLst>
                                      </p:cBhvr>
                                      <p:to>
                                        <p:strVal val="visible"/>
                                      </p:to>
                                    </p:set>
                                    <p:animEffect transition="in" filter="fade">
                                      <p:cBhvr>
                                        <p:cTn id="17" dur="1"/>
                                        <p:tgtEl>
                                          <p:spTgt spid="7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2">
                                            <p:txEl>
                                              <p:pRg st="3" end="3"/>
                                            </p:txEl>
                                          </p:spTgt>
                                        </p:tgtEl>
                                        <p:attrNameLst>
                                          <p:attrName>style.visibility</p:attrName>
                                        </p:attrNameLst>
                                      </p:cBhvr>
                                      <p:to>
                                        <p:strVal val="visible"/>
                                      </p:to>
                                    </p:set>
                                    <p:animEffect transition="in" filter="fade">
                                      <p:cBhvr>
                                        <p:cTn id="22" dur="1"/>
                                        <p:tgtEl>
                                          <p:spTgt spid="7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2">
                                            <p:txEl>
                                              <p:pRg st="0" end="0"/>
                                            </p:txEl>
                                          </p:spTgt>
                                        </p:tgtEl>
                                        <p:attrNameLst>
                                          <p:attrName>style.visibility</p:attrName>
                                        </p:attrNameLst>
                                      </p:cBhvr>
                                      <p:to>
                                        <p:strVal val="visible"/>
                                      </p:to>
                                    </p:set>
                                    <p:animEffect transition="in" filter="fade">
                                      <p:cBhvr>
                                        <p:cTn id="27" dur="1"/>
                                        <p:tgtEl>
                                          <p:spTgt spid="7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2">
                                            <p:txEl>
                                              <p:pRg st="1" end="1"/>
                                            </p:txEl>
                                          </p:spTgt>
                                        </p:tgtEl>
                                        <p:attrNameLst>
                                          <p:attrName>style.visibility</p:attrName>
                                        </p:attrNameLst>
                                      </p:cBhvr>
                                      <p:to>
                                        <p:strVal val="visible"/>
                                      </p:to>
                                    </p:set>
                                    <p:animEffect transition="in" filter="fade">
                                      <p:cBhvr>
                                        <p:cTn id="32" dur="1"/>
                                        <p:tgtEl>
                                          <p:spTgt spid="71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12">
                                            <p:txEl>
                                              <p:pRg st="2" end="2"/>
                                            </p:txEl>
                                          </p:spTgt>
                                        </p:tgtEl>
                                        <p:attrNameLst>
                                          <p:attrName>style.visibility</p:attrName>
                                        </p:attrNameLst>
                                      </p:cBhvr>
                                      <p:to>
                                        <p:strVal val="visible"/>
                                      </p:to>
                                    </p:set>
                                    <p:animEffect transition="in" filter="fade">
                                      <p:cBhvr>
                                        <p:cTn id="37" dur="1"/>
                                        <p:tgtEl>
                                          <p:spTgt spid="71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2">
                                            <p:txEl>
                                              <p:pRg st="3" end="3"/>
                                            </p:txEl>
                                          </p:spTgt>
                                        </p:tgtEl>
                                        <p:attrNameLst>
                                          <p:attrName>style.visibility</p:attrName>
                                        </p:attrNameLst>
                                      </p:cBhvr>
                                      <p:to>
                                        <p:strVal val="visible"/>
                                      </p:to>
                                    </p:set>
                                    <p:animEffect transition="in" filter="fade">
                                      <p:cBhvr>
                                        <p:cTn id="42" dur="1"/>
                                        <p:tgtEl>
                                          <p:spTgt spid="7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latin typeface="Times New Roman" panose="02020603050405020304" pitchFamily="18" charset="0"/>
                <a:cs typeface="Times New Roman" panose="02020603050405020304" pitchFamily="18" charset="0"/>
              </a:rPr>
              <a:t>Hangi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eksen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hangisi</a:t>
            </a:r>
            <a:endParaRPr dirty="0">
              <a:latin typeface="Times New Roman" panose="02020603050405020304" pitchFamily="18" charset="0"/>
              <a:cs typeface="Times New Roman" panose="02020603050405020304" pitchFamily="18" charset="0"/>
            </a:endParaRPr>
          </a:p>
        </p:txBody>
      </p:sp>
      <p:sp>
        <p:nvSpPr>
          <p:cNvPr id="274" name="Google Shape;274;p33"/>
          <p:cNvSpPr txBox="1">
            <a:spLocks noGrp="1"/>
          </p:cNvSpPr>
          <p:nvPr>
            <p:ph type="body" idx="1"/>
          </p:nvPr>
        </p:nvSpPr>
        <p:spPr>
          <a:xfrm>
            <a:off x="4200851" y="3043795"/>
            <a:ext cx="9962400" cy="4199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sz="7200" dirty="0">
                <a:latin typeface="Times New Roman" panose="02020603050405020304" pitchFamily="18" charset="0"/>
                <a:cs typeface="Times New Roman" panose="02020603050405020304" pitchFamily="18" charset="0"/>
              </a:rPr>
              <a:t>+x = </a:t>
            </a:r>
            <a:r>
              <a:rPr lang="en-GB" sz="7200" dirty="0" err="1">
                <a:latin typeface="Times New Roman" panose="02020603050405020304" pitchFamily="18" charset="0"/>
                <a:cs typeface="Times New Roman" panose="02020603050405020304" pitchFamily="18" charset="0"/>
              </a:rPr>
              <a:t>sağ</a:t>
            </a:r>
            <a:endParaRPr sz="7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7200" dirty="0">
                <a:latin typeface="Times New Roman" panose="02020603050405020304" pitchFamily="18" charset="0"/>
                <a:cs typeface="Times New Roman" panose="02020603050405020304" pitchFamily="18" charset="0"/>
              </a:rPr>
              <a:t>+y = </a:t>
            </a:r>
            <a:r>
              <a:rPr lang="en-GB" sz="7200" dirty="0" err="1">
                <a:latin typeface="Times New Roman" panose="02020603050405020304" pitchFamily="18" charset="0"/>
                <a:cs typeface="Times New Roman" panose="02020603050405020304" pitchFamily="18" charset="0"/>
              </a:rPr>
              <a:t>yukarı</a:t>
            </a:r>
            <a:endParaRPr sz="7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7200" dirty="0">
                <a:latin typeface="Times New Roman" panose="02020603050405020304" pitchFamily="18" charset="0"/>
                <a:cs typeface="Times New Roman" panose="02020603050405020304" pitchFamily="18" charset="0"/>
              </a:rPr>
              <a:t>+z = </a:t>
            </a:r>
            <a:r>
              <a:rPr lang="en-GB" sz="7200" dirty="0" err="1">
                <a:latin typeface="Times New Roman" panose="02020603050405020304" pitchFamily="18" charset="0"/>
                <a:cs typeface="Times New Roman" panose="02020603050405020304" pitchFamily="18" charset="0"/>
              </a:rPr>
              <a:t>ileri</a:t>
            </a:r>
            <a:endParaRPr sz="7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0D8E2E-9C72-6A49-2ABE-234C89EFD644}"/>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91D091-5226-A720-E158-F006D4530DA2}"/>
              </a:ext>
            </a:extLst>
          </p:cNvPr>
          <p:cNvSpPr>
            <a:spLocks noGrp="1"/>
          </p:cNvSpPr>
          <p:nvPr>
            <p:ph type="body" idx="1"/>
          </p:nvPr>
        </p:nvSpPr>
        <p:spPr/>
        <p:txBody>
          <a:bodyPr/>
          <a:lstStyle/>
          <a:p>
            <a:r>
              <a:rPr lang="en-TR" dirty="0">
                <a:latin typeface="Times New Roman" panose="02020603050405020304" pitchFamily="18" charset="0"/>
                <a:cs typeface="Times New Roman" panose="02020603050405020304" pitchFamily="18" charset="0"/>
              </a:rPr>
              <a:t>Yer olarak kullanmak için bir cube primitive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TR" dirty="0">
                <a:latin typeface="Times New Roman" panose="02020603050405020304" pitchFamily="18" charset="0"/>
                <a:cs typeface="Times New Roman" panose="02020603050405020304" pitchFamily="18" charset="0"/>
              </a:rPr>
              <a:t> oluştur</a:t>
            </a:r>
          </a:p>
        </p:txBody>
      </p:sp>
      <p:pic>
        <p:nvPicPr>
          <p:cNvPr id="4" name="Picture 3">
            <a:extLst>
              <a:ext uri="{FF2B5EF4-FFF2-40B4-BE49-F238E27FC236}">
                <a16:creationId xmlns:a16="http://schemas.microsoft.com/office/drawing/2014/main" id="{23D03AC6-0AED-E82B-C2F3-2076B12B9EC9}"/>
              </a:ext>
            </a:extLst>
          </p:cNvPr>
          <p:cNvPicPr>
            <a:picLocks noChangeAspect="1"/>
          </p:cNvPicPr>
          <p:nvPr/>
        </p:nvPicPr>
        <p:blipFill>
          <a:blip r:embed="rId2"/>
          <a:stretch>
            <a:fillRect/>
          </a:stretch>
        </p:blipFill>
        <p:spPr>
          <a:xfrm>
            <a:off x="3384395" y="2066350"/>
            <a:ext cx="10599234" cy="5655378"/>
          </a:xfrm>
          <a:prstGeom prst="rect">
            <a:avLst/>
          </a:prstGeom>
        </p:spPr>
      </p:pic>
    </p:spTree>
    <p:extLst>
      <p:ext uri="{BB962C8B-B14F-4D97-AF65-F5344CB8AC3E}">
        <p14:creationId xmlns:p14="http://schemas.microsoft.com/office/powerpoint/2010/main" val="324670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28EA90-5E40-AD6E-EDB8-CABD6FF237C0}"/>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91D091-5226-A720-E158-F006D4530DA2}"/>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O</a:t>
            </a:r>
            <a:r>
              <a:rPr lang="en-TR" dirty="0">
                <a:latin typeface="Times New Roman" panose="02020603050405020304" pitchFamily="18" charset="0"/>
                <a:cs typeface="Times New Roman" panose="02020603050405020304" pitchFamily="18" charset="0"/>
              </a:rPr>
              <a:t>rigin noktasında olmak için pozisyonunu 0,0,0 a çek</a:t>
            </a:r>
          </a:p>
        </p:txBody>
      </p:sp>
      <p:pic>
        <p:nvPicPr>
          <p:cNvPr id="4" name="Picture 3">
            <a:extLst>
              <a:ext uri="{FF2B5EF4-FFF2-40B4-BE49-F238E27FC236}">
                <a16:creationId xmlns:a16="http://schemas.microsoft.com/office/drawing/2014/main" id="{72D57C50-00F2-DD57-A99D-3189D3ED1555}"/>
              </a:ext>
            </a:extLst>
          </p:cNvPr>
          <p:cNvPicPr>
            <a:picLocks noChangeAspect="1"/>
          </p:cNvPicPr>
          <p:nvPr/>
        </p:nvPicPr>
        <p:blipFill>
          <a:blip r:embed="rId2"/>
          <a:stretch>
            <a:fillRect/>
          </a:stretch>
        </p:blipFill>
        <p:spPr>
          <a:xfrm>
            <a:off x="2804530" y="1788094"/>
            <a:ext cx="11660567" cy="6129272"/>
          </a:xfrm>
          <a:prstGeom prst="rect">
            <a:avLst/>
          </a:prstGeom>
        </p:spPr>
      </p:pic>
    </p:spTree>
    <p:extLst>
      <p:ext uri="{BB962C8B-B14F-4D97-AF65-F5344CB8AC3E}">
        <p14:creationId xmlns:p14="http://schemas.microsoft.com/office/powerpoint/2010/main" val="352818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Game Design - Project Boost</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7F726-56EA-C8EC-DAE8-9C43E6E2F61F}"/>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91D091-5226-A720-E158-F006D4530DA2}"/>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Y</a:t>
            </a:r>
            <a:r>
              <a:rPr lang="en-TR" dirty="0">
                <a:latin typeface="Times New Roman" panose="02020603050405020304" pitchFamily="18" charset="0"/>
                <a:cs typeface="Times New Roman" panose="02020603050405020304" pitchFamily="18" charset="0"/>
              </a:rPr>
              <a:t>erin konumunu 0,0,0 a çekmenin faydası ne? Düşün</a:t>
            </a:r>
          </a:p>
        </p:txBody>
      </p:sp>
    </p:spTree>
    <p:extLst>
      <p:ext uri="{BB962C8B-B14F-4D97-AF65-F5344CB8AC3E}">
        <p14:creationId xmlns:p14="http://schemas.microsoft.com/office/powerpoint/2010/main" val="3942161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DF0C-2A67-41B5-31C5-83E52449C2B0}"/>
              </a:ext>
            </a:extLst>
          </p:cNvPr>
          <p:cNvSpPr>
            <a:spLocks noGrp="1"/>
          </p:cNvSpPr>
          <p:nvPr>
            <p:ph type="title"/>
          </p:nvPr>
        </p:nvSpPr>
        <p:spPr/>
        <p:txBody>
          <a:bodyPr/>
          <a:lstStyle/>
          <a:p>
            <a:r>
              <a:rPr lang="en-TR" dirty="0">
                <a:latin typeface="Times New Roman" panose="02020603050405020304" pitchFamily="18" charset="0"/>
                <a:cs typeface="Times New Roman" panose="02020603050405020304" pitchFamily="18" charset="0"/>
              </a:rPr>
              <a:t>√</a:t>
            </a:r>
          </a:p>
        </p:txBody>
      </p:sp>
      <p:sp>
        <p:nvSpPr>
          <p:cNvPr id="3" name="Text Placeholder 2">
            <a:extLst>
              <a:ext uri="{FF2B5EF4-FFF2-40B4-BE49-F238E27FC236}">
                <a16:creationId xmlns:a16="http://schemas.microsoft.com/office/drawing/2014/main" id="{AD91D091-5226-A720-E158-F006D4530DA2}"/>
              </a:ext>
            </a:extLst>
          </p:cNvPr>
          <p:cNvSpPr>
            <a:spLocks noGrp="1"/>
          </p:cNvSpPr>
          <p:nvPr>
            <p:ph type="body" idx="1"/>
          </p:nvPr>
        </p:nvSpPr>
        <p:spPr>
          <a:xfrm>
            <a:off x="860028" y="8251902"/>
            <a:ext cx="16644000" cy="1083162"/>
          </a:xfrm>
        </p:spPr>
        <p:txBody>
          <a:bodyPr/>
          <a:lstStyle/>
          <a:p>
            <a:r>
              <a:rPr lang="en-US" dirty="0" err="1">
                <a:latin typeface="Times New Roman" panose="02020603050405020304" pitchFamily="18" charset="0"/>
                <a:cs typeface="Times New Roman" panose="02020603050405020304" pitchFamily="18" charset="0"/>
              </a:rPr>
              <a:t>Ş</a:t>
            </a:r>
            <a:r>
              <a:rPr lang="en-TR" dirty="0">
                <a:latin typeface="Times New Roman" panose="02020603050405020304" pitchFamily="18" charset="0"/>
                <a:cs typeface="Times New Roman" panose="02020603050405020304" pitchFamily="18" charset="0"/>
              </a:rPr>
              <a:t>ekilde görüldüğü gibi genişleterek yerimizi oluşturalım.</a:t>
            </a:r>
          </a:p>
        </p:txBody>
      </p:sp>
      <p:pic>
        <p:nvPicPr>
          <p:cNvPr id="6" name="Picture 5">
            <a:extLst>
              <a:ext uri="{FF2B5EF4-FFF2-40B4-BE49-F238E27FC236}">
                <a16:creationId xmlns:a16="http://schemas.microsoft.com/office/drawing/2014/main" id="{3B9AD9E6-010B-E421-292B-8FF756A5F3EF}"/>
              </a:ext>
            </a:extLst>
          </p:cNvPr>
          <p:cNvPicPr>
            <a:picLocks noChangeAspect="1"/>
          </p:cNvPicPr>
          <p:nvPr/>
        </p:nvPicPr>
        <p:blipFill>
          <a:blip r:embed="rId2"/>
          <a:stretch>
            <a:fillRect/>
          </a:stretch>
        </p:blipFill>
        <p:spPr>
          <a:xfrm>
            <a:off x="2358482" y="1550364"/>
            <a:ext cx="12985595" cy="6417123"/>
          </a:xfrm>
          <a:prstGeom prst="rect">
            <a:avLst/>
          </a:prstGeom>
        </p:spPr>
      </p:pic>
    </p:spTree>
    <p:extLst>
      <p:ext uri="{BB962C8B-B14F-4D97-AF65-F5344CB8AC3E}">
        <p14:creationId xmlns:p14="http://schemas.microsoft.com/office/powerpoint/2010/main" val="12977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D89102-DEA7-EB59-D902-9B43553AD46A}"/>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91D091-5226-A720-E158-F006D4530DA2}"/>
              </a:ext>
            </a:extLst>
          </p:cNvPr>
          <p:cNvSpPr>
            <a:spLocks noGrp="1"/>
          </p:cNvSpPr>
          <p:nvPr>
            <p:ph type="body" idx="1"/>
          </p:nvPr>
        </p:nvSpPr>
        <p:spPr/>
        <p:txBody>
          <a:bodyPr/>
          <a:lstStyle/>
          <a:p>
            <a:r>
              <a:rPr lang="en-TR" dirty="0">
                <a:latin typeface="Times New Roman" panose="02020603050405020304" pitchFamily="18" charset="0"/>
                <a:cs typeface="Times New Roman" panose="02020603050405020304" pitchFamily="18" charset="0"/>
              </a:rPr>
              <a:t>Yer için bir material seç</a:t>
            </a:r>
          </a:p>
        </p:txBody>
      </p:sp>
      <p:pic>
        <p:nvPicPr>
          <p:cNvPr id="5" name="Picture 4">
            <a:extLst>
              <a:ext uri="{FF2B5EF4-FFF2-40B4-BE49-F238E27FC236}">
                <a16:creationId xmlns:a16="http://schemas.microsoft.com/office/drawing/2014/main" id="{EDCBAA62-84BF-DB51-9F28-E182C37D79AA}"/>
              </a:ext>
            </a:extLst>
          </p:cNvPr>
          <p:cNvPicPr>
            <a:picLocks noChangeAspect="1"/>
          </p:cNvPicPr>
          <p:nvPr/>
        </p:nvPicPr>
        <p:blipFill>
          <a:blip r:embed="rId2"/>
          <a:stretch>
            <a:fillRect/>
          </a:stretch>
        </p:blipFill>
        <p:spPr>
          <a:xfrm>
            <a:off x="2916044" y="1870128"/>
            <a:ext cx="12075226" cy="6002632"/>
          </a:xfrm>
          <a:prstGeom prst="rect">
            <a:avLst/>
          </a:prstGeom>
        </p:spPr>
      </p:pic>
    </p:spTree>
    <p:extLst>
      <p:ext uri="{BB962C8B-B14F-4D97-AF65-F5344CB8AC3E}">
        <p14:creationId xmlns:p14="http://schemas.microsoft.com/office/powerpoint/2010/main" val="1366595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6B669F-DC3F-E2BD-6CD1-A6BDD1AC06DE}"/>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91D091-5226-A720-E158-F006D4530DA2}"/>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M</a:t>
            </a:r>
            <a:r>
              <a:rPr lang="en-TR" dirty="0">
                <a:latin typeface="Times New Roman" panose="02020603050405020304" pitchFamily="18" charset="0"/>
                <a:cs typeface="Times New Roman" panose="02020603050405020304" pitchFamily="18" charset="0"/>
              </a:rPr>
              <a:t>aterali yeniden isimlendir çekip küpün üzerine bırak.</a:t>
            </a:r>
          </a:p>
        </p:txBody>
      </p:sp>
      <p:pic>
        <p:nvPicPr>
          <p:cNvPr id="4" name="Picture 3">
            <a:extLst>
              <a:ext uri="{FF2B5EF4-FFF2-40B4-BE49-F238E27FC236}">
                <a16:creationId xmlns:a16="http://schemas.microsoft.com/office/drawing/2014/main" id="{F6D69DD7-7A33-A0C5-C0C4-8F9ABD3CBA23}"/>
              </a:ext>
            </a:extLst>
          </p:cNvPr>
          <p:cNvPicPr>
            <a:picLocks noChangeAspect="1"/>
          </p:cNvPicPr>
          <p:nvPr/>
        </p:nvPicPr>
        <p:blipFill>
          <a:blip r:embed="rId2"/>
          <a:stretch>
            <a:fillRect/>
          </a:stretch>
        </p:blipFill>
        <p:spPr>
          <a:xfrm>
            <a:off x="1912434" y="1975737"/>
            <a:ext cx="12205010" cy="6010364"/>
          </a:xfrm>
          <a:prstGeom prst="rect">
            <a:avLst/>
          </a:prstGeom>
        </p:spPr>
      </p:pic>
      <p:cxnSp>
        <p:nvCxnSpPr>
          <p:cNvPr id="6" name="Straight Arrow Connector 5">
            <a:extLst>
              <a:ext uri="{FF2B5EF4-FFF2-40B4-BE49-F238E27FC236}">
                <a16:creationId xmlns:a16="http://schemas.microsoft.com/office/drawing/2014/main" id="{078A3ED1-77D0-ADA0-4F2B-CC0F152C7B60}"/>
              </a:ext>
            </a:extLst>
          </p:cNvPr>
          <p:cNvCxnSpPr/>
          <p:nvPr/>
        </p:nvCxnSpPr>
        <p:spPr>
          <a:xfrm flipV="1">
            <a:off x="5040351" y="4861932"/>
            <a:ext cx="1728000" cy="176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08902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1AEA5F-6A42-2B84-9631-C1660657E586}"/>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91D091-5226-A720-E158-F006D4530DA2}"/>
              </a:ext>
            </a:extLst>
          </p:cNvPr>
          <p:cNvSpPr>
            <a:spLocks noGrp="1"/>
          </p:cNvSpPr>
          <p:nvPr>
            <p:ph type="body" idx="1"/>
          </p:nvPr>
        </p:nvSpPr>
        <p:spPr/>
        <p:txBody>
          <a:bodyPr/>
          <a:lstStyle/>
          <a:p>
            <a:r>
              <a:rPr lang="en-TR" sz="4800" dirty="0">
                <a:latin typeface="Times New Roman" panose="02020603050405020304" pitchFamily="18" charset="0"/>
                <a:cs typeface="Times New Roman" panose="02020603050405020304" pitchFamily="18" charset="0"/>
              </a:rPr>
              <a:t>Materiale tıklayıp özelliklerini istediğin şekilde değiştir.</a:t>
            </a:r>
          </a:p>
        </p:txBody>
      </p:sp>
      <p:pic>
        <p:nvPicPr>
          <p:cNvPr id="4" name="Picture 3">
            <a:extLst>
              <a:ext uri="{FF2B5EF4-FFF2-40B4-BE49-F238E27FC236}">
                <a16:creationId xmlns:a16="http://schemas.microsoft.com/office/drawing/2014/main" id="{883DB311-1BEB-FCDD-72DA-F6E8067B8F01}"/>
              </a:ext>
            </a:extLst>
          </p:cNvPr>
          <p:cNvPicPr>
            <a:picLocks noChangeAspect="1"/>
          </p:cNvPicPr>
          <p:nvPr/>
        </p:nvPicPr>
        <p:blipFill>
          <a:blip r:embed="rId2"/>
          <a:stretch>
            <a:fillRect/>
          </a:stretch>
        </p:blipFill>
        <p:spPr>
          <a:xfrm>
            <a:off x="1919006" y="1788094"/>
            <a:ext cx="14526044" cy="6405581"/>
          </a:xfrm>
          <a:prstGeom prst="rect">
            <a:avLst/>
          </a:prstGeom>
        </p:spPr>
      </p:pic>
    </p:spTree>
    <p:extLst>
      <p:ext uri="{BB962C8B-B14F-4D97-AF65-F5344CB8AC3E}">
        <p14:creationId xmlns:p14="http://schemas.microsoft.com/office/powerpoint/2010/main" val="1169529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latin typeface="Times New Roman" panose="02020603050405020304" pitchFamily="18" charset="0"/>
                <a:cs typeface="Times New Roman" panose="02020603050405020304" pitchFamily="18" charset="0"/>
              </a:rPr>
              <a:t>Başlangıç</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Parçalarımızı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Oluşturun</a:t>
            </a:r>
            <a:endParaRPr dirty="0">
              <a:latin typeface="Times New Roman" panose="02020603050405020304" pitchFamily="18" charset="0"/>
              <a:cs typeface="Times New Roman" panose="02020603050405020304" pitchFamily="18" charset="0"/>
            </a:endParaRPr>
          </a:p>
        </p:txBody>
      </p:sp>
      <p:sp>
        <p:nvSpPr>
          <p:cNvPr id="280" name="Google Shape;280;p34"/>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Öğeleri</a:t>
            </a:r>
            <a:r>
              <a:rPr lang="en-GB" dirty="0">
                <a:latin typeface="Times New Roman" panose="02020603050405020304" pitchFamily="18" charset="0"/>
                <a:cs typeface="Times New Roman" panose="02020603050405020304" pitchFamily="18" charset="0"/>
              </a:rPr>
              <a:t> her </a:t>
            </a:r>
            <a:r>
              <a:rPr lang="en-GB" dirty="0" err="1">
                <a:latin typeface="Times New Roman" panose="02020603050405020304" pitchFamily="18" charset="0"/>
                <a:cs typeface="Times New Roman" panose="02020603050405020304" pitchFamily="18" charset="0"/>
              </a:rPr>
              <a:t>biri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sadece</a:t>
            </a:r>
            <a:r>
              <a:rPr lang="en-GB" dirty="0">
                <a:latin typeface="Times New Roman" panose="02020603050405020304" pitchFamily="18" charset="0"/>
                <a:cs typeface="Times New Roman" panose="02020603050405020304" pitchFamily="18" charset="0"/>
              </a:rPr>
              <a:t> 1 </a:t>
            </a:r>
            <a:r>
              <a:rPr lang="en-GB" dirty="0" err="1">
                <a:latin typeface="Times New Roman" panose="02020603050405020304" pitchFamily="18" charset="0"/>
                <a:cs typeface="Times New Roman" panose="02020603050405020304" pitchFamily="18" charset="0"/>
              </a:rPr>
              <a:t>primitive’den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oluşturun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gerekirse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karmaşık</a:t>
            </a:r>
            <a:r>
              <a:rPr lang="en-GB" dirty="0">
                <a:latin typeface="Times New Roman" panose="02020603050405020304" pitchFamily="18" charset="0"/>
                <a:cs typeface="Times New Roman" panose="02020603050405020304" pitchFamily="18" charset="0"/>
              </a:rPr>
              <a:t> hale </a:t>
            </a:r>
            <a:r>
              <a:rPr lang="en-GB" dirty="0" err="1">
                <a:latin typeface="Times New Roman" panose="02020603050405020304" pitchFamily="18" charset="0"/>
                <a:cs typeface="Times New Roman" panose="02020603050405020304" pitchFamily="18" charset="0"/>
              </a:rPr>
              <a:t>getireceğiz</a:t>
            </a:r>
            <a:r>
              <a:rPr lang="en-GB" dirty="0">
                <a:latin typeface="Times New Roman" panose="02020603050405020304" pitchFamily="18" charset="0"/>
                <a:cs typeface="Times New Roman" panose="02020603050405020304" pitchFamily="18" charset="0"/>
              </a:rPr>
              <a:t>):</a:t>
            </a:r>
          </a:p>
          <a:p>
            <a:pPr lvl="1"/>
            <a:r>
              <a:rPr lang="en-GB" dirty="0">
                <a:latin typeface="Times New Roman" panose="02020603050405020304" pitchFamily="18" charset="0"/>
                <a:cs typeface="Times New Roman" panose="02020603050405020304" pitchFamily="18" charset="0"/>
              </a:rPr>
              <a:t>Zemin</a:t>
            </a:r>
          </a:p>
          <a:p>
            <a:pPr lvl="1"/>
            <a:r>
              <a:rPr lang="en-GB" dirty="0" err="1">
                <a:latin typeface="Times New Roman" panose="02020603050405020304" pitchFamily="18" charset="0"/>
                <a:cs typeface="Times New Roman" panose="02020603050405020304" pitchFamily="18" charset="0"/>
              </a:rPr>
              <a:t>Fırlatma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rampası</a:t>
            </a:r>
            <a:endParaRPr lang="en-GB" dirty="0">
              <a:latin typeface="Times New Roman" panose="02020603050405020304" pitchFamily="18" charset="0"/>
              <a:cs typeface="Times New Roman" panose="02020603050405020304" pitchFamily="18" charset="0"/>
            </a:endParaRPr>
          </a:p>
          <a:p>
            <a:pPr lvl="1"/>
            <a:r>
              <a:rPr lang="en-GB" dirty="0" err="1">
                <a:latin typeface="Times New Roman" panose="02020603050405020304" pitchFamily="18" charset="0"/>
                <a:cs typeface="Times New Roman" panose="02020603050405020304" pitchFamily="18" charset="0"/>
              </a:rPr>
              <a:t>İniş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pisti</a:t>
            </a:r>
            <a:endParaRPr lang="en-GB" dirty="0">
              <a:latin typeface="Times New Roman" panose="02020603050405020304" pitchFamily="18" charset="0"/>
              <a:cs typeface="Times New Roman" panose="02020603050405020304" pitchFamily="18" charset="0"/>
            </a:endParaRPr>
          </a:p>
          <a:p>
            <a:pPr lvl="1"/>
            <a:r>
              <a:rPr lang="en-GB" dirty="0" err="1">
                <a:latin typeface="Times New Roman" panose="02020603050405020304" pitchFamily="18" charset="0"/>
                <a:cs typeface="Times New Roman" panose="02020603050405020304" pitchFamily="18" charset="0"/>
              </a:rPr>
              <a:t>Roket</a:t>
            </a:r>
            <a:endParaRPr lang="en-GB" dirty="0">
              <a:latin typeface="Times New Roman" panose="02020603050405020304" pitchFamily="18" charset="0"/>
              <a:cs typeface="Times New Roman" panose="02020603050405020304" pitchFamily="18" charset="0"/>
            </a:endParaRPr>
          </a:p>
          <a:p>
            <a:pPr marL="381000" lvl="1" indent="0">
              <a:buNone/>
            </a:pP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slaytın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devamına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geçmeden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kendiniz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oluşturmaya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çalışın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animEffect transition="in" filter="fade">
                                      <p:cBhvr>
                                        <p:cTn id="7" dur="200"/>
                                        <p:tgtEl>
                                          <p:spTgt spid="2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0">
                                            <p:txEl>
                                              <p:pRg st="1" end="1"/>
                                            </p:txEl>
                                          </p:spTgt>
                                        </p:tgtEl>
                                        <p:attrNameLst>
                                          <p:attrName>style.visibility</p:attrName>
                                        </p:attrNameLst>
                                      </p:cBhvr>
                                      <p:to>
                                        <p:strVal val="visible"/>
                                      </p:to>
                                    </p:set>
                                    <p:animEffect transition="in" filter="fade">
                                      <p:cBhvr>
                                        <p:cTn id="12" dur="200"/>
                                        <p:tgtEl>
                                          <p:spTgt spid="2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0">
                                            <p:txEl>
                                              <p:pRg st="2" end="2"/>
                                            </p:txEl>
                                          </p:spTgt>
                                        </p:tgtEl>
                                        <p:attrNameLst>
                                          <p:attrName>style.visibility</p:attrName>
                                        </p:attrNameLst>
                                      </p:cBhvr>
                                      <p:to>
                                        <p:strVal val="visible"/>
                                      </p:to>
                                    </p:set>
                                    <p:animEffect transition="in" filter="fade">
                                      <p:cBhvr>
                                        <p:cTn id="17" dur="200"/>
                                        <p:tgtEl>
                                          <p:spTgt spid="2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0">
                                            <p:txEl>
                                              <p:pRg st="3" end="3"/>
                                            </p:txEl>
                                          </p:spTgt>
                                        </p:tgtEl>
                                        <p:attrNameLst>
                                          <p:attrName>style.visibility</p:attrName>
                                        </p:attrNameLst>
                                      </p:cBhvr>
                                      <p:to>
                                        <p:strVal val="visible"/>
                                      </p:to>
                                    </p:set>
                                    <p:animEffect transition="in" filter="fade">
                                      <p:cBhvr>
                                        <p:cTn id="22" dur="200"/>
                                        <p:tgtEl>
                                          <p:spTgt spid="2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0">
                                            <p:txEl>
                                              <p:pRg st="4" end="4"/>
                                            </p:txEl>
                                          </p:spTgt>
                                        </p:tgtEl>
                                        <p:attrNameLst>
                                          <p:attrName>style.visibility</p:attrName>
                                        </p:attrNameLst>
                                      </p:cBhvr>
                                      <p:to>
                                        <p:strVal val="visible"/>
                                      </p:to>
                                    </p:set>
                                    <p:animEffect transition="in" filter="fade">
                                      <p:cBhvr>
                                        <p:cTn id="27" dur="200"/>
                                        <p:tgtEl>
                                          <p:spTgt spid="2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0">
                                            <p:txEl>
                                              <p:pRg st="5" end="5"/>
                                            </p:txEl>
                                          </p:spTgt>
                                        </p:tgtEl>
                                        <p:attrNameLst>
                                          <p:attrName>style.visibility</p:attrName>
                                        </p:attrNameLst>
                                      </p:cBhvr>
                                      <p:to>
                                        <p:strVal val="visible"/>
                                      </p:to>
                                    </p:set>
                                    <p:animEffect transition="in" filter="fade">
                                      <p:cBhvr>
                                        <p:cTn id="32" dur="200"/>
                                        <p:tgtEl>
                                          <p:spTgt spid="2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C6F6E2-FAD2-D8A3-8799-F41F968457DC}"/>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F2EFB224-E4C3-8774-8616-2D5F0F5437AA}"/>
              </a:ext>
            </a:extLst>
          </p:cNvPr>
          <p:cNvSpPr>
            <a:spLocks noGrp="1"/>
          </p:cNvSpPr>
          <p:nvPr>
            <p:ph type="body" idx="1"/>
          </p:nvPr>
        </p:nvSpPr>
        <p:spPr>
          <a:xfrm>
            <a:off x="860028" y="8263466"/>
            <a:ext cx="16644000" cy="1071597"/>
          </a:xfrm>
        </p:spPr>
        <p:txBody>
          <a:bodyPr/>
          <a:lstStyle/>
          <a:p>
            <a:r>
              <a:rPr lang="en-TR" dirty="0"/>
              <a:t>Benzer şekilde Launchpad(fırlatma rampası) oluşturuyoruz ve materialini atıyoruz.</a:t>
            </a:r>
          </a:p>
        </p:txBody>
      </p:sp>
      <p:pic>
        <p:nvPicPr>
          <p:cNvPr id="2" name="Picture 1">
            <a:extLst>
              <a:ext uri="{FF2B5EF4-FFF2-40B4-BE49-F238E27FC236}">
                <a16:creationId xmlns:a16="http://schemas.microsoft.com/office/drawing/2014/main" id="{A9A2BE33-7F2B-3784-99B3-75749D34884E}"/>
              </a:ext>
            </a:extLst>
          </p:cNvPr>
          <p:cNvPicPr>
            <a:picLocks noChangeAspect="1"/>
          </p:cNvPicPr>
          <p:nvPr/>
        </p:nvPicPr>
        <p:blipFill>
          <a:blip r:embed="rId2"/>
          <a:stretch>
            <a:fillRect/>
          </a:stretch>
        </p:blipFill>
        <p:spPr>
          <a:xfrm>
            <a:off x="3166739" y="1788100"/>
            <a:ext cx="11954522" cy="6475366"/>
          </a:xfrm>
          <a:prstGeom prst="rect">
            <a:avLst/>
          </a:prstGeom>
        </p:spPr>
      </p:pic>
    </p:spTree>
    <p:extLst>
      <p:ext uri="{BB962C8B-B14F-4D97-AF65-F5344CB8AC3E}">
        <p14:creationId xmlns:p14="http://schemas.microsoft.com/office/powerpoint/2010/main" val="182702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B72180-9816-1F2F-C4DC-AF5D9CDFFBDA}"/>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EDCD2B78-5581-E7AE-6E27-B35CD7DD482A}"/>
              </a:ext>
            </a:extLst>
          </p:cNvPr>
          <p:cNvSpPr>
            <a:spLocks noGrp="1"/>
          </p:cNvSpPr>
          <p:nvPr>
            <p:ph type="body" idx="1"/>
          </p:nvPr>
        </p:nvSpPr>
        <p:spPr/>
        <p:txBody>
          <a:bodyPr/>
          <a:lstStyle/>
          <a:p>
            <a:r>
              <a:rPr lang="en-US" dirty="0"/>
              <a:t>D</a:t>
            </a:r>
            <a:r>
              <a:rPr lang="en-TR" dirty="0"/>
              <a:t>aha sonra düzenlemelerimizi kolaylaştırmak için yaptıklarımızı prefab haline getiriyoruz.</a:t>
            </a:r>
          </a:p>
        </p:txBody>
      </p:sp>
    </p:spTree>
    <p:extLst>
      <p:ext uri="{BB962C8B-B14F-4D97-AF65-F5344CB8AC3E}">
        <p14:creationId xmlns:p14="http://schemas.microsoft.com/office/powerpoint/2010/main" val="702743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E3328F-F2CE-8AA3-073A-B9F5C16F5A5E}"/>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55FDC1D-D7CB-B330-D998-5DAAAE41E5D4}"/>
              </a:ext>
            </a:extLst>
          </p:cNvPr>
          <p:cNvSpPr>
            <a:spLocks noGrp="1"/>
          </p:cNvSpPr>
          <p:nvPr>
            <p:ph type="body" idx="1"/>
          </p:nvPr>
        </p:nvSpPr>
        <p:spPr>
          <a:xfrm>
            <a:off x="860050" y="8212667"/>
            <a:ext cx="16644000" cy="1054664"/>
          </a:xfrm>
        </p:spPr>
        <p:txBody>
          <a:bodyPr/>
          <a:lstStyle/>
          <a:p>
            <a:r>
              <a:rPr lang="en-TR" sz="3200" dirty="0"/>
              <a:t>Fırmatma rampamızı dublicate edip LandingPad(iniş rampası) olarak yeniden adlandırıyoruz)</a:t>
            </a:r>
          </a:p>
        </p:txBody>
      </p:sp>
      <p:pic>
        <p:nvPicPr>
          <p:cNvPr id="2" name="Picture 1">
            <a:extLst>
              <a:ext uri="{FF2B5EF4-FFF2-40B4-BE49-F238E27FC236}">
                <a16:creationId xmlns:a16="http://schemas.microsoft.com/office/drawing/2014/main" id="{718F399A-5631-92FA-9F6E-3A7713597D81}"/>
              </a:ext>
            </a:extLst>
          </p:cNvPr>
          <p:cNvPicPr>
            <a:picLocks noChangeAspect="1"/>
          </p:cNvPicPr>
          <p:nvPr/>
        </p:nvPicPr>
        <p:blipFill>
          <a:blip r:embed="rId2"/>
          <a:stretch>
            <a:fillRect/>
          </a:stretch>
        </p:blipFill>
        <p:spPr>
          <a:xfrm>
            <a:off x="2146961" y="1801953"/>
            <a:ext cx="12991439" cy="6683094"/>
          </a:xfrm>
          <a:prstGeom prst="rect">
            <a:avLst/>
          </a:prstGeom>
        </p:spPr>
      </p:pic>
    </p:spTree>
    <p:extLst>
      <p:ext uri="{BB962C8B-B14F-4D97-AF65-F5344CB8AC3E}">
        <p14:creationId xmlns:p14="http://schemas.microsoft.com/office/powerpoint/2010/main" val="3329420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FE9D1A-EBB1-A28D-7E7C-DB36297D2F0A}"/>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4158C52-F0DC-D0F2-50B5-4911877B93D0}"/>
              </a:ext>
            </a:extLst>
          </p:cNvPr>
          <p:cNvSpPr>
            <a:spLocks noGrp="1"/>
          </p:cNvSpPr>
          <p:nvPr>
            <p:ph type="body" idx="1"/>
          </p:nvPr>
        </p:nvSpPr>
        <p:spPr>
          <a:xfrm>
            <a:off x="860028" y="7264400"/>
            <a:ext cx="16644000" cy="2070664"/>
          </a:xfrm>
        </p:spPr>
        <p:txBody>
          <a:bodyPr/>
          <a:lstStyle/>
          <a:p>
            <a:r>
              <a:rPr lang="en-TR" sz="5400" dirty="0"/>
              <a:t>Materialide dublicate edip landingpad olarak yeniden adlandırıp landingpad’a atıyoruz.</a:t>
            </a:r>
            <a:endParaRPr lang="en-TR" dirty="0"/>
          </a:p>
        </p:txBody>
      </p:sp>
      <p:pic>
        <p:nvPicPr>
          <p:cNvPr id="2" name="Picture 1">
            <a:extLst>
              <a:ext uri="{FF2B5EF4-FFF2-40B4-BE49-F238E27FC236}">
                <a16:creationId xmlns:a16="http://schemas.microsoft.com/office/drawing/2014/main" id="{156AC999-95A7-FC59-8052-F5165ACE02E1}"/>
              </a:ext>
            </a:extLst>
          </p:cNvPr>
          <p:cNvPicPr>
            <a:picLocks noChangeAspect="1"/>
          </p:cNvPicPr>
          <p:nvPr/>
        </p:nvPicPr>
        <p:blipFill>
          <a:blip r:embed="rId2"/>
          <a:stretch>
            <a:fillRect/>
          </a:stretch>
        </p:blipFill>
        <p:spPr>
          <a:xfrm>
            <a:off x="3738033" y="1788100"/>
            <a:ext cx="10811933" cy="5553244"/>
          </a:xfrm>
          <a:prstGeom prst="rect">
            <a:avLst/>
          </a:prstGeom>
        </p:spPr>
      </p:pic>
    </p:spTree>
    <p:extLst>
      <p:ext uri="{BB962C8B-B14F-4D97-AF65-F5344CB8AC3E}">
        <p14:creationId xmlns:p14="http://schemas.microsoft.com/office/powerpoint/2010/main" val="897932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Game Screen</a:t>
            </a:r>
            <a:endParaRPr>
              <a:latin typeface="Times New Roman" panose="02020603050405020304" pitchFamily="18" charset="0"/>
              <a:cs typeface="Times New Roman" panose="02020603050405020304" pitchFamily="18" charset="0"/>
            </a:endParaRPr>
          </a:p>
        </p:txBody>
      </p:sp>
      <p:sp>
        <p:nvSpPr>
          <p:cNvPr id="101" name="Google Shape;101;p20"/>
          <p:cNvSpPr/>
          <p:nvPr/>
        </p:nvSpPr>
        <p:spPr>
          <a:xfrm>
            <a:off x="2824150" y="2246475"/>
            <a:ext cx="12115200" cy="6466800"/>
          </a:xfrm>
          <a:prstGeom prst="rect">
            <a:avLst/>
          </a:prstGeom>
          <a:solidFill>
            <a:srgbClr val="999999"/>
          </a:solidFill>
          <a:ln w="1143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0"/>
          <p:cNvSpPr/>
          <p:nvPr/>
        </p:nvSpPr>
        <p:spPr>
          <a:xfrm>
            <a:off x="2824150" y="6939750"/>
            <a:ext cx="12115200" cy="17736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0"/>
          <p:cNvSpPr/>
          <p:nvPr/>
        </p:nvSpPr>
        <p:spPr>
          <a:xfrm>
            <a:off x="2824150" y="5624350"/>
            <a:ext cx="3178800" cy="13644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p:nvPr/>
        </p:nvSpPr>
        <p:spPr>
          <a:xfrm>
            <a:off x="7738025" y="2246475"/>
            <a:ext cx="1894200" cy="28242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0"/>
          <p:cNvSpPr/>
          <p:nvPr/>
        </p:nvSpPr>
        <p:spPr>
          <a:xfrm>
            <a:off x="9632225" y="3903975"/>
            <a:ext cx="1894200" cy="11667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p:nvPr/>
        </p:nvSpPr>
        <p:spPr>
          <a:xfrm rot="3985778">
            <a:off x="4577016" y="4386085"/>
            <a:ext cx="498306" cy="475190"/>
          </a:xfrm>
          <a:prstGeom prst="lightningBol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p:nvPr/>
        </p:nvSpPr>
        <p:spPr>
          <a:xfrm>
            <a:off x="14093475" y="2246475"/>
            <a:ext cx="846000" cy="47424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rot="1798544">
            <a:off x="5118259" y="3726925"/>
            <a:ext cx="387885" cy="324850"/>
          </a:xfrm>
          <a:prstGeom prst="triangle">
            <a:avLst>
              <a:gd name="adj"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rot="1968981">
            <a:off x="4888425" y="3962914"/>
            <a:ext cx="381955" cy="558621"/>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txBox="1"/>
          <p:nvPr/>
        </p:nvSpPr>
        <p:spPr>
          <a:xfrm>
            <a:off x="3260725" y="4372500"/>
            <a:ext cx="846000" cy="10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0" b="1">
                <a:solidFill>
                  <a:srgbClr val="00FF00"/>
                </a:solidFill>
                <a:latin typeface="Helvetica Neue"/>
                <a:ea typeface="Helvetica Neue"/>
                <a:cs typeface="Helvetica Neue"/>
                <a:sym typeface="Helvetica Neue"/>
              </a:rPr>
              <a:t>A</a:t>
            </a:r>
            <a:endParaRPr sz="8000" b="1">
              <a:solidFill>
                <a:srgbClr val="00FF00"/>
              </a:solidFill>
              <a:latin typeface="Helvetica Neue"/>
              <a:ea typeface="Helvetica Neue"/>
              <a:cs typeface="Helvetica Neue"/>
              <a:sym typeface="Helvetica Neue"/>
            </a:endParaRPr>
          </a:p>
        </p:txBody>
      </p:sp>
      <p:sp>
        <p:nvSpPr>
          <p:cNvPr id="111" name="Google Shape;111;p20"/>
          <p:cNvSpPr txBox="1"/>
          <p:nvPr/>
        </p:nvSpPr>
        <p:spPr>
          <a:xfrm>
            <a:off x="10084675" y="2533000"/>
            <a:ext cx="846000" cy="10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0" b="1">
                <a:solidFill>
                  <a:srgbClr val="00FF00"/>
                </a:solidFill>
                <a:latin typeface="Helvetica Neue"/>
                <a:ea typeface="Helvetica Neue"/>
                <a:cs typeface="Helvetica Neue"/>
                <a:sym typeface="Helvetica Neue"/>
              </a:rPr>
              <a:t>B</a:t>
            </a:r>
            <a:endParaRPr sz="8000" b="1">
              <a:solidFill>
                <a:srgbClr val="00FF00"/>
              </a:solidFill>
              <a:latin typeface="Helvetica Neue"/>
              <a:ea typeface="Helvetica Neue"/>
              <a:cs typeface="Helvetica Neue"/>
              <a:sym typeface="Helvetica Neue"/>
            </a:endParaRPr>
          </a:p>
        </p:txBody>
      </p:sp>
      <p:sp>
        <p:nvSpPr>
          <p:cNvPr id="112" name="Google Shape;112;p20"/>
          <p:cNvSpPr/>
          <p:nvPr/>
        </p:nvSpPr>
        <p:spPr>
          <a:xfrm>
            <a:off x="11591050" y="4298700"/>
            <a:ext cx="2442900" cy="409200"/>
          </a:xfrm>
          <a:prstGeom prst="leftRight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12415350" y="4126950"/>
            <a:ext cx="764100" cy="7527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2988025" y="7048900"/>
            <a:ext cx="1118700" cy="1323300"/>
          </a:xfrm>
          <a:prstGeom prst="leftArrow">
            <a:avLst>
              <a:gd name="adj1" fmla="val 50000"/>
              <a:gd name="adj2" fmla="val 50000"/>
            </a:avLst>
          </a:prstGeom>
          <a:solidFill>
            <a:srgbClr val="000000"/>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rot="10800000">
            <a:off x="4364325" y="7048900"/>
            <a:ext cx="1118700" cy="1323300"/>
          </a:xfrm>
          <a:prstGeom prst="leftArrow">
            <a:avLst>
              <a:gd name="adj1" fmla="val 50000"/>
              <a:gd name="adj2" fmla="val 50000"/>
            </a:avLst>
          </a:prstGeom>
          <a:solidFill>
            <a:srgbClr val="000000"/>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rot="5400000">
            <a:off x="6083275" y="7088700"/>
            <a:ext cx="1118700" cy="1323300"/>
          </a:xfrm>
          <a:prstGeom prst="leftArrow">
            <a:avLst>
              <a:gd name="adj1" fmla="val 50000"/>
              <a:gd name="adj2" fmla="val 5000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txBox="1"/>
          <p:nvPr/>
        </p:nvSpPr>
        <p:spPr>
          <a:xfrm>
            <a:off x="5980975" y="8869125"/>
            <a:ext cx="14796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solidFill>
                  <a:srgbClr val="FFFFFF"/>
                </a:solidFill>
              </a:rPr>
              <a:t>Boost</a:t>
            </a:r>
            <a:endParaRPr sz="3000" dirty="0">
              <a:solidFill>
                <a:srgbClr val="FFFFFF"/>
              </a:solidFill>
            </a:endParaRPr>
          </a:p>
        </p:txBody>
      </p:sp>
      <p:sp>
        <p:nvSpPr>
          <p:cNvPr id="118" name="Google Shape;118;p20"/>
          <p:cNvSpPr txBox="1"/>
          <p:nvPr/>
        </p:nvSpPr>
        <p:spPr>
          <a:xfrm>
            <a:off x="2980450" y="8824850"/>
            <a:ext cx="9216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solidFill>
                  <a:srgbClr val="FFFFFF"/>
                </a:solidFill>
              </a:rPr>
              <a:t>Sol</a:t>
            </a:r>
            <a:endParaRPr sz="3000" dirty="0">
              <a:solidFill>
                <a:srgbClr val="FFFFFF"/>
              </a:solidFill>
            </a:endParaRPr>
          </a:p>
        </p:txBody>
      </p:sp>
      <p:sp>
        <p:nvSpPr>
          <p:cNvPr id="119" name="Google Shape;119;p20"/>
          <p:cNvSpPr txBox="1"/>
          <p:nvPr/>
        </p:nvSpPr>
        <p:spPr>
          <a:xfrm>
            <a:off x="4462875" y="8805550"/>
            <a:ext cx="11853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err="1">
                <a:solidFill>
                  <a:srgbClr val="FFFFFF"/>
                </a:solidFill>
              </a:rPr>
              <a:t>Sağ</a:t>
            </a:r>
            <a:endParaRPr sz="3000" dirty="0">
              <a:solidFill>
                <a:srgbClr val="FFFFFF"/>
              </a:solidFill>
            </a:endParaRPr>
          </a:p>
        </p:txBody>
      </p:sp>
      <p:sp>
        <p:nvSpPr>
          <p:cNvPr id="120" name="Google Shape;120;p20"/>
          <p:cNvSpPr txBox="1"/>
          <p:nvPr/>
        </p:nvSpPr>
        <p:spPr>
          <a:xfrm>
            <a:off x="15263125" y="4126950"/>
            <a:ext cx="20637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err="1">
                <a:solidFill>
                  <a:srgbClr val="FFFFFF"/>
                </a:solidFill>
              </a:rPr>
              <a:t>Hareketli</a:t>
            </a:r>
            <a:r>
              <a:rPr lang="en-GB" sz="3000" dirty="0">
                <a:solidFill>
                  <a:srgbClr val="FFFFFF"/>
                </a:solidFill>
              </a:rPr>
              <a:t> </a:t>
            </a:r>
            <a:r>
              <a:rPr lang="en-GB" sz="3000" dirty="0" err="1">
                <a:solidFill>
                  <a:srgbClr val="FFFFFF"/>
                </a:solidFill>
              </a:rPr>
              <a:t>objeler</a:t>
            </a:r>
            <a:endParaRPr sz="3000" dirty="0">
              <a:solidFill>
                <a:srgbClr val="FFFFFF"/>
              </a:solidFill>
            </a:endParaRPr>
          </a:p>
        </p:txBody>
      </p:sp>
      <p:cxnSp>
        <p:nvCxnSpPr>
          <p:cNvPr id="121" name="Google Shape;121;p20"/>
          <p:cNvCxnSpPr/>
          <p:nvPr/>
        </p:nvCxnSpPr>
        <p:spPr>
          <a:xfrm rot="10800000" flipH="1">
            <a:off x="5108750" y="5021850"/>
            <a:ext cx="34800" cy="1581300"/>
          </a:xfrm>
          <a:prstGeom prst="straightConnector1">
            <a:avLst/>
          </a:prstGeom>
          <a:noFill/>
          <a:ln w="76200" cap="flat" cmpd="sng">
            <a:solidFill>
              <a:srgbClr val="FFFFFF"/>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1"/>
                                        <p:tgtEl>
                                          <p:spTgt spid="1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1000"/>
                                        <p:tgtEl>
                                          <p:spTgt spid="114"/>
                                        </p:tgtEl>
                                      </p:cBhvr>
                                    </p:animEffect>
                                  </p:childTnLst>
                                </p:cTn>
                              </p:par>
                              <p:par>
                                <p:cTn id="16" presetID="10" presetClass="entr" presetSubtype="0" fill="hold"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1000"/>
                                        <p:tgtEl>
                                          <p:spTgt spid="115"/>
                                        </p:tgtEl>
                                      </p:cBhvr>
                                    </p:animEffect>
                                  </p:childTnLst>
                                </p:cTn>
                              </p:par>
                              <p:par>
                                <p:cTn id="19" presetID="10" presetClass="entr" presetSubtype="0" fill="hold" nodeType="with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fade">
                                      <p:cBhvr>
                                        <p:cTn id="21" dur="1000"/>
                                        <p:tgtEl>
                                          <p:spTgt spid="116"/>
                                        </p:tgtEl>
                                      </p:cBhvr>
                                    </p:animEffect>
                                  </p:childTnLst>
                                </p:cTn>
                              </p:par>
                              <p:par>
                                <p:cTn id="22" presetID="10" presetClass="entr" presetSubtype="0" fill="hold" nodeType="with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fade">
                                      <p:cBhvr>
                                        <p:cTn id="24" dur="1000"/>
                                        <p:tgtEl>
                                          <p:spTgt spid="117"/>
                                        </p:tgtEl>
                                      </p:cBhvr>
                                    </p:animEffect>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childTnLst>
                                </p:cTn>
                              </p:par>
                              <p:par>
                                <p:cTn id="28" presetID="10" presetClass="entr" presetSubtype="0" fill="hold" nodeType="with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1000"/>
                                        <p:tgtEl>
                                          <p:spTgt spid="119"/>
                                        </p:tgtEl>
                                      </p:cBhvr>
                                    </p:animEffect>
                                  </p:childTnLst>
                                </p:cTn>
                              </p:par>
                              <p:par>
                                <p:cTn id="31" presetID="10" presetClass="entr" presetSubtype="0" fill="hold" nodeType="with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1000"/>
                                        <p:tgtEl>
                                          <p:spTgt spid="1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fade">
                                      <p:cBhvr>
                                        <p:cTn id="38" dur="1000"/>
                                        <p:tgtEl>
                                          <p:spTgt spid="112"/>
                                        </p:tgtEl>
                                      </p:cBhvr>
                                    </p:animEffect>
                                  </p:childTnLst>
                                </p:cTn>
                              </p:par>
                              <p:par>
                                <p:cTn id="39" presetID="10"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1000"/>
                                        <p:tgtEl>
                                          <p:spTgt spid="113"/>
                                        </p:tgtEl>
                                      </p:cBhvr>
                                    </p:animEffect>
                                  </p:childTnLst>
                                </p:cTn>
                              </p:par>
                              <p:par>
                                <p:cTn id="42" presetID="10" presetClass="entr" presetSubtype="0" fill="hold" nodeType="withEffect">
                                  <p:stCondLst>
                                    <p:cond delay="0"/>
                                  </p:stCondLst>
                                  <p:childTnLst>
                                    <p:set>
                                      <p:cBhvr>
                                        <p:cTn id="43" dur="1" fill="hold">
                                          <p:stCondLst>
                                            <p:cond delay="0"/>
                                          </p:stCondLst>
                                        </p:cTn>
                                        <p:tgtEl>
                                          <p:spTgt spid="120"/>
                                        </p:tgtEl>
                                        <p:attrNameLst>
                                          <p:attrName>style.visibility</p:attrName>
                                        </p:attrNameLst>
                                      </p:cBhvr>
                                      <p:to>
                                        <p:strVal val="visible"/>
                                      </p:to>
                                    </p:set>
                                    <p:animEffect transition="in" filter="fade">
                                      <p:cBhvr>
                                        <p:cTn id="44" dur="1"/>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CD3233-3E48-3D65-A0A3-E2F895650D8F}"/>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EAC44F64-59AC-83F9-C052-375B19DC8B1C}"/>
              </a:ext>
            </a:extLst>
          </p:cNvPr>
          <p:cNvSpPr>
            <a:spLocks noGrp="1"/>
          </p:cNvSpPr>
          <p:nvPr>
            <p:ph type="body" idx="1"/>
          </p:nvPr>
        </p:nvSpPr>
        <p:spPr>
          <a:xfrm>
            <a:off x="860028" y="8551332"/>
            <a:ext cx="16644000" cy="783731"/>
          </a:xfrm>
        </p:spPr>
        <p:txBody>
          <a:bodyPr/>
          <a:lstStyle/>
          <a:p>
            <a:r>
              <a:rPr lang="en-TR" dirty="0"/>
              <a:t>Son olarak roketimizi oluşturuyoruz.</a:t>
            </a:r>
          </a:p>
        </p:txBody>
      </p:sp>
      <p:pic>
        <p:nvPicPr>
          <p:cNvPr id="2" name="Picture 1">
            <a:extLst>
              <a:ext uri="{FF2B5EF4-FFF2-40B4-BE49-F238E27FC236}">
                <a16:creationId xmlns:a16="http://schemas.microsoft.com/office/drawing/2014/main" id="{EA69B40F-F94E-859D-D22C-BFF168422C60}"/>
              </a:ext>
            </a:extLst>
          </p:cNvPr>
          <p:cNvPicPr>
            <a:picLocks noChangeAspect="1"/>
          </p:cNvPicPr>
          <p:nvPr/>
        </p:nvPicPr>
        <p:blipFill>
          <a:blip r:embed="rId2"/>
          <a:stretch>
            <a:fillRect/>
          </a:stretch>
        </p:blipFill>
        <p:spPr>
          <a:xfrm>
            <a:off x="783972" y="1919332"/>
            <a:ext cx="7698791" cy="4007334"/>
          </a:xfrm>
          <a:prstGeom prst="rect">
            <a:avLst/>
          </a:prstGeom>
        </p:spPr>
      </p:pic>
      <p:pic>
        <p:nvPicPr>
          <p:cNvPr id="3" name="Picture 2">
            <a:extLst>
              <a:ext uri="{FF2B5EF4-FFF2-40B4-BE49-F238E27FC236}">
                <a16:creationId xmlns:a16="http://schemas.microsoft.com/office/drawing/2014/main" id="{702A431E-BB12-B1FA-462C-C41CBE772796}"/>
              </a:ext>
            </a:extLst>
          </p:cNvPr>
          <p:cNvPicPr>
            <a:picLocks noChangeAspect="1"/>
          </p:cNvPicPr>
          <p:nvPr/>
        </p:nvPicPr>
        <p:blipFill>
          <a:blip r:embed="rId3"/>
          <a:stretch>
            <a:fillRect/>
          </a:stretch>
        </p:blipFill>
        <p:spPr>
          <a:xfrm>
            <a:off x="9469161" y="1925419"/>
            <a:ext cx="8034867" cy="4001247"/>
          </a:xfrm>
          <a:prstGeom prst="rect">
            <a:avLst/>
          </a:prstGeom>
        </p:spPr>
      </p:pic>
    </p:spTree>
    <p:extLst>
      <p:ext uri="{BB962C8B-B14F-4D97-AF65-F5344CB8AC3E}">
        <p14:creationId xmlns:p14="http://schemas.microsoft.com/office/powerpoint/2010/main" val="240606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FC1A0-6C7E-B0D9-F0FF-BF810E6A09B1}"/>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E13DF17-D5D9-D9A4-4BB1-708161933F1E}"/>
              </a:ext>
            </a:extLst>
          </p:cNvPr>
          <p:cNvSpPr>
            <a:spLocks noGrp="1"/>
          </p:cNvSpPr>
          <p:nvPr>
            <p:ph type="body" idx="1"/>
          </p:nvPr>
        </p:nvSpPr>
        <p:spPr>
          <a:xfrm>
            <a:off x="860028" y="8081062"/>
            <a:ext cx="16644000" cy="1254001"/>
          </a:xfrm>
        </p:spPr>
        <p:txBody>
          <a:bodyPr/>
          <a:lstStyle/>
          <a:p>
            <a:r>
              <a:rPr lang="en-TR" dirty="0"/>
              <a:t>Fırlatma rampasında başlayacağı için fırmlatma rampasının üzerine yerleştiriyoruz.</a:t>
            </a:r>
          </a:p>
        </p:txBody>
      </p:sp>
      <p:pic>
        <p:nvPicPr>
          <p:cNvPr id="2" name="Picture 1">
            <a:extLst>
              <a:ext uri="{FF2B5EF4-FFF2-40B4-BE49-F238E27FC236}">
                <a16:creationId xmlns:a16="http://schemas.microsoft.com/office/drawing/2014/main" id="{B8F2984F-DC68-F02C-BB83-13119AC06BC0}"/>
              </a:ext>
            </a:extLst>
          </p:cNvPr>
          <p:cNvPicPr>
            <a:picLocks noChangeAspect="1"/>
          </p:cNvPicPr>
          <p:nvPr/>
        </p:nvPicPr>
        <p:blipFill>
          <a:blip r:embed="rId2"/>
          <a:stretch>
            <a:fillRect/>
          </a:stretch>
        </p:blipFill>
        <p:spPr>
          <a:xfrm>
            <a:off x="3295908" y="1921828"/>
            <a:ext cx="11772239" cy="6159234"/>
          </a:xfrm>
          <a:prstGeom prst="rect">
            <a:avLst/>
          </a:prstGeom>
        </p:spPr>
      </p:pic>
    </p:spTree>
    <p:extLst>
      <p:ext uri="{BB962C8B-B14F-4D97-AF65-F5344CB8AC3E}">
        <p14:creationId xmlns:p14="http://schemas.microsoft.com/office/powerpoint/2010/main" val="4057447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D19BA-932B-AF16-A8AF-4F620E985F01}"/>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BDCE7661-356E-513B-E80F-C9021A0E9FB8}"/>
              </a:ext>
            </a:extLst>
          </p:cNvPr>
          <p:cNvSpPr>
            <a:spLocks noGrp="1"/>
          </p:cNvSpPr>
          <p:nvPr>
            <p:ph type="body" idx="1"/>
          </p:nvPr>
        </p:nvSpPr>
        <p:spPr>
          <a:xfrm>
            <a:off x="860028" y="7257714"/>
            <a:ext cx="16644000" cy="2077349"/>
          </a:xfrm>
        </p:spPr>
        <p:txBody>
          <a:bodyPr/>
          <a:lstStyle/>
          <a:p>
            <a:r>
              <a:rPr lang="en-TR" sz="3600" dirty="0"/>
              <a:t>Biraz daha füzemsi bir görüntü veriyoruz. Sonradan görüntüsünü değiştiricez ancak şimdilik mekanikleri oluşturmak için temel bir görüntü yeterli. Z eksenindeki değerinin 0 olmasını sağlayın çünkü oyunumuz 2d olduğu için z ekseninde hareket etmesine izin vermiyecez.</a:t>
            </a:r>
          </a:p>
        </p:txBody>
      </p:sp>
      <p:pic>
        <p:nvPicPr>
          <p:cNvPr id="7" name="Picture 6">
            <a:extLst>
              <a:ext uri="{FF2B5EF4-FFF2-40B4-BE49-F238E27FC236}">
                <a16:creationId xmlns:a16="http://schemas.microsoft.com/office/drawing/2014/main" id="{4D94AE20-E460-069B-2950-BD05A412648D}"/>
              </a:ext>
            </a:extLst>
          </p:cNvPr>
          <p:cNvPicPr>
            <a:picLocks noChangeAspect="1"/>
          </p:cNvPicPr>
          <p:nvPr/>
        </p:nvPicPr>
        <p:blipFill>
          <a:blip r:embed="rId2"/>
          <a:stretch>
            <a:fillRect/>
          </a:stretch>
        </p:blipFill>
        <p:spPr>
          <a:xfrm>
            <a:off x="3141134" y="1788099"/>
            <a:ext cx="10930466" cy="5469615"/>
          </a:xfrm>
          <a:prstGeom prst="rect">
            <a:avLst/>
          </a:prstGeom>
        </p:spPr>
      </p:pic>
    </p:spTree>
    <p:extLst>
      <p:ext uri="{BB962C8B-B14F-4D97-AF65-F5344CB8AC3E}">
        <p14:creationId xmlns:p14="http://schemas.microsoft.com/office/powerpoint/2010/main" val="2357374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203753-3CB2-DE01-F2B6-A0DCD3E0F7EB}"/>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433F391-ED6C-4940-CA65-55A7979BEBD2}"/>
              </a:ext>
            </a:extLst>
          </p:cNvPr>
          <p:cNvSpPr>
            <a:spLocks noGrp="1"/>
          </p:cNvSpPr>
          <p:nvPr>
            <p:ph type="body" idx="1"/>
          </p:nvPr>
        </p:nvSpPr>
        <p:spPr/>
        <p:txBody>
          <a:bodyPr/>
          <a:lstStyle/>
          <a:p>
            <a:r>
              <a:rPr lang="en-TR" dirty="0"/>
              <a:t>Son yaptığımız küpü rocket olarak adlandırın kendine ait bir material oluşturuo prefab haline getirin.</a:t>
            </a:r>
          </a:p>
        </p:txBody>
      </p:sp>
    </p:spTree>
    <p:extLst>
      <p:ext uri="{BB962C8B-B14F-4D97-AF65-F5344CB8AC3E}">
        <p14:creationId xmlns:p14="http://schemas.microsoft.com/office/powerpoint/2010/main" val="871646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2981F-F697-E29F-9974-2C7BBB34D9E6}"/>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184D5CB-F2ED-8311-AB58-F011305AA217}"/>
              </a:ext>
            </a:extLst>
          </p:cNvPr>
          <p:cNvSpPr>
            <a:spLocks noGrp="1"/>
          </p:cNvSpPr>
          <p:nvPr>
            <p:ph type="body" idx="1"/>
          </p:nvPr>
        </p:nvSpPr>
        <p:spPr>
          <a:xfrm>
            <a:off x="860028" y="7823200"/>
            <a:ext cx="16644000" cy="1511864"/>
          </a:xfrm>
        </p:spPr>
        <p:txBody>
          <a:bodyPr/>
          <a:lstStyle/>
          <a:p>
            <a:r>
              <a:rPr lang="en-TR" dirty="0"/>
              <a:t>Asseetlerin içinden scene’</a:t>
            </a:r>
            <a:r>
              <a:rPr lang="en-US" dirty="0"/>
              <a:t>I</a:t>
            </a:r>
            <a:r>
              <a:rPr lang="en-TR" dirty="0"/>
              <a:t> seçip sample scene’</a:t>
            </a:r>
            <a:r>
              <a:rPr lang="en-US" dirty="0"/>
              <a:t>I</a:t>
            </a:r>
            <a:r>
              <a:rPr lang="en-TR" dirty="0"/>
              <a:t> Sandbox olarak yeniden adlandırıp reload diyin.</a:t>
            </a:r>
          </a:p>
        </p:txBody>
      </p:sp>
      <p:pic>
        <p:nvPicPr>
          <p:cNvPr id="2" name="Picture 1">
            <a:extLst>
              <a:ext uri="{FF2B5EF4-FFF2-40B4-BE49-F238E27FC236}">
                <a16:creationId xmlns:a16="http://schemas.microsoft.com/office/drawing/2014/main" id="{2319F5FE-2863-CDBF-B035-95F32B139308}"/>
              </a:ext>
            </a:extLst>
          </p:cNvPr>
          <p:cNvPicPr>
            <a:picLocks noChangeAspect="1"/>
          </p:cNvPicPr>
          <p:nvPr/>
        </p:nvPicPr>
        <p:blipFill>
          <a:blip r:embed="rId2"/>
          <a:stretch>
            <a:fillRect/>
          </a:stretch>
        </p:blipFill>
        <p:spPr>
          <a:xfrm>
            <a:off x="3293533" y="1788100"/>
            <a:ext cx="11964660" cy="6035100"/>
          </a:xfrm>
          <a:prstGeom prst="rect">
            <a:avLst/>
          </a:prstGeom>
        </p:spPr>
      </p:pic>
    </p:spTree>
    <p:extLst>
      <p:ext uri="{BB962C8B-B14F-4D97-AF65-F5344CB8AC3E}">
        <p14:creationId xmlns:p14="http://schemas.microsoft.com/office/powerpoint/2010/main" val="105171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842C-08DE-935F-0B20-35D4AEC7C7BB}"/>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38467393-E2BE-F6F1-8AFA-B5E0C1509D8A}"/>
              </a:ext>
            </a:extLst>
          </p:cNvPr>
          <p:cNvSpPr>
            <a:spLocks noGrp="1"/>
          </p:cNvSpPr>
          <p:nvPr>
            <p:ph type="body" idx="1"/>
          </p:nvPr>
        </p:nvSpPr>
        <p:spPr/>
        <p:txBody>
          <a:bodyPr/>
          <a:lstStyle/>
          <a:p>
            <a:r>
              <a:rPr lang="en-TR" dirty="0"/>
              <a:t>Varolan bilgilerinizle roketin bir lanchpadden ötekine gitmesini sağlayacak kodları yazınız.</a:t>
            </a:r>
          </a:p>
        </p:txBody>
      </p:sp>
    </p:spTree>
    <p:extLst>
      <p:ext uri="{BB962C8B-B14F-4D97-AF65-F5344CB8AC3E}">
        <p14:creationId xmlns:p14="http://schemas.microsoft.com/office/powerpoint/2010/main" val="759776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Introducing Classes</a:t>
            </a:r>
            <a:endParaRPr>
              <a:latin typeface="Times New Roman" panose="02020603050405020304" pitchFamily="18" charset="0"/>
              <a:cs typeface="Times New Roman" panose="02020603050405020304" pitchFamily="18" charset="0"/>
            </a:endParaRPr>
          </a:p>
        </p:txBody>
      </p:sp>
      <p:grpSp>
        <p:nvGrpSpPr>
          <p:cNvPr id="286" name="Google Shape;286;p35"/>
          <p:cNvGrpSpPr/>
          <p:nvPr/>
        </p:nvGrpSpPr>
        <p:grpSpPr>
          <a:xfrm>
            <a:off x="9" y="7332598"/>
            <a:ext cx="3052439" cy="2954400"/>
            <a:chOff x="9" y="7332598"/>
            <a:chExt cx="3052439" cy="2954400"/>
          </a:xfrm>
        </p:grpSpPr>
        <p:grpSp>
          <p:nvGrpSpPr>
            <p:cNvPr id="287" name="Google Shape;287;p35"/>
            <p:cNvGrpSpPr/>
            <p:nvPr/>
          </p:nvGrpSpPr>
          <p:grpSpPr>
            <a:xfrm>
              <a:off x="9" y="7332598"/>
              <a:ext cx="3052439" cy="2954400"/>
              <a:chOff x="1364655" y="1538168"/>
              <a:chExt cx="1526219" cy="1477200"/>
            </a:xfrm>
          </p:grpSpPr>
          <p:sp>
            <p:nvSpPr>
              <p:cNvPr id="288" name="Google Shape;288;p35"/>
              <p:cNvSpPr/>
              <p:nvPr/>
            </p:nvSpPr>
            <p:spPr>
              <a:xfrm>
                <a:off x="1364655" y="1538168"/>
                <a:ext cx="1526100" cy="1477200"/>
              </a:xfrm>
              <a:prstGeom prst="rect">
                <a:avLst/>
              </a:prstGeom>
              <a:solidFill>
                <a:srgbClr val="FFFFFF">
                  <a:alpha val="7333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pic>
            <p:nvPicPr>
              <p:cNvPr id="289" name="Google Shape;289;p35"/>
              <p:cNvPicPr preferRelativeResize="0"/>
              <p:nvPr/>
            </p:nvPicPr>
            <p:blipFill rotWithShape="1">
              <a:blip r:embed="rId3">
                <a:alphaModFix/>
              </a:blip>
              <a:srcRect l="4914" r="4579" b="10674"/>
              <a:stretch/>
            </p:blipFill>
            <p:spPr>
              <a:xfrm>
                <a:off x="1514395" y="1671385"/>
                <a:ext cx="1226738" cy="1210760"/>
              </a:xfrm>
              <a:prstGeom prst="rect">
                <a:avLst/>
              </a:prstGeom>
              <a:noFill/>
              <a:ln>
                <a:noFill/>
              </a:ln>
            </p:spPr>
          </p:pic>
          <p:pic>
            <p:nvPicPr>
              <p:cNvPr id="290" name="Google Shape;290;p35"/>
              <p:cNvPicPr preferRelativeResize="0"/>
              <p:nvPr/>
            </p:nvPicPr>
            <p:blipFill>
              <a:blip r:embed="rId4">
                <a:alphaModFix/>
              </a:blip>
              <a:stretch>
                <a:fillRect/>
              </a:stretch>
            </p:blipFill>
            <p:spPr>
              <a:xfrm>
                <a:off x="2516207" y="2640694"/>
                <a:ext cx="374667" cy="374667"/>
              </a:xfrm>
              <a:prstGeom prst="rect">
                <a:avLst/>
              </a:prstGeom>
              <a:noFill/>
              <a:ln>
                <a:noFill/>
              </a:ln>
            </p:spPr>
          </p:pic>
        </p:grpSp>
        <p:sp>
          <p:nvSpPr>
            <p:cNvPr id="291" name="Google Shape;291;p35"/>
            <p:cNvSpPr txBox="1"/>
            <p:nvPr/>
          </p:nvSpPr>
          <p:spPr>
            <a:xfrm>
              <a:off x="152400" y="9595365"/>
              <a:ext cx="23145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latin typeface="Helvetica Neue"/>
                  <a:ea typeface="Helvetica Neue"/>
                  <a:cs typeface="Helvetica Neue"/>
                  <a:sym typeface="Helvetica Neue"/>
                </a:rPr>
                <a:t>Rick Davidson</a:t>
              </a:r>
              <a:endParaRPr sz="2400">
                <a:solidFill>
                  <a:srgbClr val="FFFFFF"/>
                </a:solidFill>
                <a:latin typeface="Helvetica Neue"/>
                <a:ea typeface="Helvetica Neue"/>
                <a:cs typeface="Helvetica Neue"/>
                <a:sym typeface="Helvetica Neue"/>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6DCD8-B927-E465-D833-9BD31B6E8BB5}"/>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FC6ACA17-C4BE-977A-9E89-74E1860F2CFA}"/>
              </a:ext>
            </a:extLst>
          </p:cNvPr>
          <p:cNvSpPr>
            <a:spLocks noGrp="1"/>
          </p:cNvSpPr>
          <p:nvPr>
            <p:ph type="body" idx="1"/>
          </p:nvPr>
        </p:nvSpPr>
        <p:spPr>
          <a:xfrm>
            <a:off x="860028" y="8246532"/>
            <a:ext cx="16644000" cy="1088531"/>
          </a:xfrm>
        </p:spPr>
        <p:txBody>
          <a:bodyPr/>
          <a:lstStyle/>
          <a:p>
            <a:r>
              <a:rPr lang="en-TR" dirty="0"/>
              <a:t>Movement(hareket) adında bir script oluşturun.</a:t>
            </a:r>
          </a:p>
        </p:txBody>
      </p:sp>
      <p:pic>
        <p:nvPicPr>
          <p:cNvPr id="2" name="Picture 1">
            <a:extLst>
              <a:ext uri="{FF2B5EF4-FFF2-40B4-BE49-F238E27FC236}">
                <a16:creationId xmlns:a16="http://schemas.microsoft.com/office/drawing/2014/main" id="{2CB94F7F-1DDB-24D9-AF4F-699FAFFCE258}"/>
              </a:ext>
            </a:extLst>
          </p:cNvPr>
          <p:cNvPicPr>
            <a:picLocks noChangeAspect="1"/>
          </p:cNvPicPr>
          <p:nvPr/>
        </p:nvPicPr>
        <p:blipFill>
          <a:blip r:embed="rId2"/>
          <a:stretch>
            <a:fillRect/>
          </a:stretch>
        </p:blipFill>
        <p:spPr>
          <a:xfrm>
            <a:off x="3259666" y="1788100"/>
            <a:ext cx="13138479" cy="6458432"/>
          </a:xfrm>
          <a:prstGeom prst="rect">
            <a:avLst/>
          </a:prstGeom>
        </p:spPr>
      </p:pic>
    </p:spTree>
    <p:extLst>
      <p:ext uri="{BB962C8B-B14F-4D97-AF65-F5344CB8AC3E}">
        <p14:creationId xmlns:p14="http://schemas.microsoft.com/office/powerpoint/2010/main" val="3624944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a:latin typeface="Times New Roman" panose="02020603050405020304" pitchFamily="18" charset="0"/>
                <a:cs typeface="Times New Roman" panose="02020603050405020304" pitchFamily="18" charset="0"/>
              </a:rPr>
              <a:t>C# </a:t>
            </a:r>
            <a:r>
              <a:rPr lang="en-GB" dirty="0" err="1">
                <a:latin typeface="Times New Roman" panose="02020603050405020304" pitchFamily="18" charset="0"/>
                <a:cs typeface="Times New Roman" panose="02020603050405020304" pitchFamily="18" charset="0"/>
              </a:rPr>
              <a:t>Nasıl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Geniş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Çapta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Düzenlenir</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97" name="Google Shape;297;p36"/>
          <p:cNvSpPr/>
          <p:nvPr/>
        </p:nvSpPr>
        <p:spPr>
          <a:xfrm>
            <a:off x="1235625" y="2765075"/>
            <a:ext cx="7980600" cy="616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Consolas"/>
                <a:ea typeface="Consolas"/>
                <a:cs typeface="Consolas"/>
                <a:sym typeface="Consolas"/>
              </a:rPr>
              <a:t>namespace </a:t>
            </a:r>
            <a:r>
              <a:rPr lang="en-GB" sz="3600" dirty="0" err="1">
                <a:latin typeface="Consolas"/>
                <a:ea typeface="Consolas"/>
                <a:cs typeface="Consolas"/>
                <a:sym typeface="Consolas"/>
              </a:rPr>
              <a:t>UnityEngine</a:t>
            </a:r>
            <a:endParaRPr sz="3600" dirty="0">
              <a:latin typeface="Consolas"/>
              <a:ea typeface="Consolas"/>
              <a:cs typeface="Consolas"/>
              <a:sym typeface="Consolas"/>
            </a:endParaRPr>
          </a:p>
        </p:txBody>
      </p:sp>
      <p:sp>
        <p:nvSpPr>
          <p:cNvPr id="298" name="Google Shape;298;p36"/>
          <p:cNvSpPr/>
          <p:nvPr/>
        </p:nvSpPr>
        <p:spPr>
          <a:xfrm>
            <a:off x="1783400" y="3781100"/>
            <a:ext cx="6969300" cy="47412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Consolas"/>
                <a:ea typeface="Consolas"/>
                <a:cs typeface="Consolas"/>
                <a:sym typeface="Consolas"/>
              </a:rPr>
              <a:t>class </a:t>
            </a:r>
            <a:r>
              <a:rPr lang="en-GB" sz="3600" dirty="0" err="1">
                <a:latin typeface="Consolas"/>
                <a:ea typeface="Consolas"/>
                <a:cs typeface="Consolas"/>
                <a:sym typeface="Consolas"/>
              </a:rPr>
              <a:t>OurClass</a:t>
            </a:r>
            <a:endParaRPr sz="3600" dirty="0">
              <a:latin typeface="Consolas"/>
              <a:ea typeface="Consolas"/>
              <a:cs typeface="Consolas"/>
              <a:sym typeface="Consolas"/>
            </a:endParaRPr>
          </a:p>
        </p:txBody>
      </p:sp>
      <p:sp>
        <p:nvSpPr>
          <p:cNvPr id="299" name="Google Shape;299;p36"/>
          <p:cNvSpPr/>
          <p:nvPr/>
        </p:nvSpPr>
        <p:spPr>
          <a:xfrm>
            <a:off x="2167625" y="4752425"/>
            <a:ext cx="6121800" cy="3502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err="1">
                <a:latin typeface="Consolas"/>
                <a:ea typeface="Consolas"/>
                <a:cs typeface="Consolas"/>
                <a:sym typeface="Consolas"/>
              </a:rPr>
              <a:t>SomeMethod</a:t>
            </a:r>
            <a:r>
              <a:rPr lang="en-GB" sz="3600" dirty="0">
                <a:latin typeface="Consolas"/>
                <a:ea typeface="Consolas"/>
                <a:cs typeface="Consolas"/>
                <a:sym typeface="Consolas"/>
              </a:rPr>
              <a:t>()</a:t>
            </a:r>
            <a:endParaRPr sz="3600" dirty="0">
              <a:latin typeface="Consolas"/>
              <a:ea typeface="Consolas"/>
              <a:cs typeface="Consolas"/>
              <a:sym typeface="Consolas"/>
            </a:endParaRPr>
          </a:p>
          <a:p>
            <a:pPr marL="0" lvl="0" indent="0" algn="l" rtl="0">
              <a:spcBef>
                <a:spcPts val="0"/>
              </a:spcBef>
              <a:spcAft>
                <a:spcPts val="0"/>
              </a:spcAft>
              <a:buNone/>
            </a:pPr>
            <a:endParaRPr sz="3600" dirty="0">
              <a:latin typeface="Consolas"/>
              <a:ea typeface="Consolas"/>
              <a:cs typeface="Consolas"/>
              <a:sym typeface="Consolas"/>
            </a:endParaRPr>
          </a:p>
        </p:txBody>
      </p:sp>
      <p:sp>
        <p:nvSpPr>
          <p:cNvPr id="300" name="Google Shape;300;p36"/>
          <p:cNvSpPr/>
          <p:nvPr/>
        </p:nvSpPr>
        <p:spPr>
          <a:xfrm>
            <a:off x="2551750" y="5583150"/>
            <a:ext cx="5213100" cy="24225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err="1">
                <a:latin typeface="Consolas"/>
                <a:ea typeface="Consolas"/>
                <a:cs typeface="Consolas"/>
                <a:sym typeface="Consolas"/>
              </a:rPr>
              <a:t>statementA</a:t>
            </a:r>
            <a:r>
              <a:rPr lang="en-GB" sz="3600" dirty="0">
                <a:latin typeface="Consolas"/>
                <a:ea typeface="Consolas"/>
                <a:cs typeface="Consolas"/>
                <a:sym typeface="Consolas"/>
              </a:rPr>
              <a:t>;</a:t>
            </a:r>
            <a:endParaRPr sz="3600" dirty="0">
              <a:latin typeface="Consolas"/>
              <a:ea typeface="Consolas"/>
              <a:cs typeface="Consolas"/>
              <a:sym typeface="Consolas"/>
            </a:endParaRPr>
          </a:p>
          <a:p>
            <a:pPr marL="0" lvl="0" indent="0" algn="l" rtl="0">
              <a:spcBef>
                <a:spcPts val="0"/>
              </a:spcBef>
              <a:spcAft>
                <a:spcPts val="0"/>
              </a:spcAft>
              <a:buNone/>
            </a:pPr>
            <a:r>
              <a:rPr lang="en-GB" sz="3600" dirty="0" err="1">
                <a:latin typeface="Consolas"/>
                <a:ea typeface="Consolas"/>
                <a:cs typeface="Consolas"/>
                <a:sym typeface="Consolas"/>
              </a:rPr>
              <a:t>statementB</a:t>
            </a:r>
            <a:r>
              <a:rPr lang="en-GB" sz="3600" dirty="0">
                <a:latin typeface="Consolas"/>
                <a:ea typeface="Consolas"/>
                <a:cs typeface="Consolas"/>
                <a:sym typeface="Consolas"/>
              </a:rPr>
              <a:t>;</a:t>
            </a:r>
            <a:endParaRPr sz="3600" dirty="0">
              <a:latin typeface="Consolas"/>
              <a:ea typeface="Consolas"/>
              <a:cs typeface="Consolas"/>
              <a:sym typeface="Consolas"/>
            </a:endParaRPr>
          </a:p>
        </p:txBody>
      </p:sp>
      <p:pic>
        <p:nvPicPr>
          <p:cNvPr id="301" name="Google Shape;301;p36"/>
          <p:cNvPicPr preferRelativeResize="0"/>
          <p:nvPr/>
        </p:nvPicPr>
        <p:blipFill>
          <a:blip r:embed="rId3">
            <a:alphaModFix/>
          </a:blip>
          <a:stretch>
            <a:fillRect/>
          </a:stretch>
        </p:blipFill>
        <p:spPr>
          <a:xfrm>
            <a:off x="9794795" y="2765076"/>
            <a:ext cx="7709254" cy="6167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10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0"/>
                                        </p:tgtEl>
                                        <p:attrNameLst>
                                          <p:attrName>style.visibility</p:attrName>
                                        </p:attrNameLst>
                                      </p:cBhvr>
                                      <p:to>
                                        <p:strVal val="visible"/>
                                      </p:to>
                                    </p:set>
                                    <p:animEffect transition="in" filter="fade">
                                      <p:cBhvr>
                                        <p:cTn id="12" dur="1000"/>
                                        <p:tgtEl>
                                          <p:spTgt spid="3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9"/>
                                        </p:tgtEl>
                                        <p:attrNameLst>
                                          <p:attrName>style.visibility</p:attrName>
                                        </p:attrNameLst>
                                      </p:cBhvr>
                                      <p:to>
                                        <p:strVal val="visible"/>
                                      </p:to>
                                    </p:set>
                                    <p:animEffect transition="in" filter="fade">
                                      <p:cBhvr>
                                        <p:cTn id="17" dur="1000"/>
                                        <p:tgtEl>
                                          <p:spTgt spid="2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8"/>
                                        </p:tgtEl>
                                        <p:attrNameLst>
                                          <p:attrName>style.visibility</p:attrName>
                                        </p:attrNameLst>
                                      </p:cBhvr>
                                      <p:to>
                                        <p:strVal val="visible"/>
                                      </p:to>
                                    </p:set>
                                    <p:animEffect transition="in" filter="fade">
                                      <p:cBhvr>
                                        <p:cTn id="22" dur="1000"/>
                                        <p:tgtEl>
                                          <p:spTgt spid="2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7"/>
                                        </p:tgtEl>
                                        <p:attrNameLst>
                                          <p:attrName>style.visibility</p:attrName>
                                        </p:attrNameLst>
                                      </p:cBhvr>
                                      <p:to>
                                        <p:strVal val="visible"/>
                                      </p:to>
                                    </p:set>
                                    <p:animEffect transition="in" filter="fade">
                                      <p:cBhvr>
                                        <p:cTn id="27"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E72D31-F0BB-7373-C42A-0BA431F3FB55}"/>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38912112-4026-9DF4-50CB-1D2B56BCA7EF}"/>
              </a:ext>
            </a:extLst>
          </p:cNvPr>
          <p:cNvSpPr>
            <a:spLocks noGrp="1"/>
          </p:cNvSpPr>
          <p:nvPr>
            <p:ph type="body" idx="1"/>
          </p:nvPr>
        </p:nvSpPr>
        <p:spPr>
          <a:xfrm>
            <a:off x="860028" y="8081062"/>
            <a:ext cx="16644000" cy="1254001"/>
          </a:xfrm>
        </p:spPr>
        <p:txBody>
          <a:bodyPr/>
          <a:lstStyle/>
          <a:p>
            <a:endParaRPr lang="en-TR" dirty="0"/>
          </a:p>
        </p:txBody>
      </p:sp>
      <p:pic>
        <p:nvPicPr>
          <p:cNvPr id="3" name="Picture 2">
            <a:extLst>
              <a:ext uri="{FF2B5EF4-FFF2-40B4-BE49-F238E27FC236}">
                <a16:creationId xmlns:a16="http://schemas.microsoft.com/office/drawing/2014/main" id="{A1DBAE03-947E-497F-FC3A-1E227B541075}"/>
              </a:ext>
            </a:extLst>
          </p:cNvPr>
          <p:cNvPicPr>
            <a:picLocks noChangeAspect="1"/>
          </p:cNvPicPr>
          <p:nvPr/>
        </p:nvPicPr>
        <p:blipFill>
          <a:blip r:embed="rId2"/>
          <a:stretch>
            <a:fillRect/>
          </a:stretch>
        </p:blipFill>
        <p:spPr>
          <a:xfrm>
            <a:off x="2628900" y="1815929"/>
            <a:ext cx="13030200" cy="6237304"/>
          </a:xfrm>
          <a:prstGeom prst="rect">
            <a:avLst/>
          </a:prstGeom>
        </p:spPr>
      </p:pic>
    </p:spTree>
    <p:extLst>
      <p:ext uri="{BB962C8B-B14F-4D97-AF65-F5344CB8AC3E}">
        <p14:creationId xmlns:p14="http://schemas.microsoft.com/office/powerpoint/2010/main" val="155424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Project Boost Game Design</a:t>
            </a:r>
            <a:endParaRPr>
              <a:latin typeface="Times New Roman" panose="02020603050405020304" pitchFamily="18" charset="0"/>
              <a:cs typeface="Times New Roman" panose="02020603050405020304" pitchFamily="18" charset="0"/>
            </a:endParaRPr>
          </a:p>
        </p:txBody>
      </p:sp>
      <p:sp>
        <p:nvSpPr>
          <p:cNvPr id="127" name="Google Shape;127;p21"/>
          <p:cNvSpPr txBox="1">
            <a:spLocks noGrp="1"/>
          </p:cNvSpPr>
          <p:nvPr>
            <p:ph type="body" idx="1"/>
          </p:nvPr>
        </p:nvSpPr>
        <p:spPr>
          <a:xfrm>
            <a:off x="860025" y="2138076"/>
            <a:ext cx="16644000" cy="44676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100"/>
              <a:buFont typeface="Arial"/>
              <a:buNone/>
            </a:pPr>
            <a:r>
              <a:rPr lang="en-GB" sz="5000" b="1" dirty="0">
                <a:solidFill>
                  <a:srgbClr val="FF9900"/>
                </a:solidFill>
                <a:latin typeface="Times New Roman" panose="02020603050405020304" pitchFamily="18" charset="0"/>
                <a:cs typeface="Times New Roman" panose="02020603050405020304" pitchFamily="18" charset="0"/>
              </a:rPr>
              <a:t>Player Experience:</a:t>
            </a:r>
            <a:r>
              <a:rPr lang="en-GB" sz="5000" dirty="0">
                <a:solidFill>
                  <a:srgbClr val="FF9900"/>
                </a:solidFill>
                <a:latin typeface="Times New Roman" panose="02020603050405020304" pitchFamily="18" charset="0"/>
                <a:cs typeface="Times New Roman" panose="02020603050405020304" pitchFamily="18" charset="0"/>
              </a:rPr>
              <a:t> </a:t>
            </a:r>
            <a:endParaRPr sz="5000" dirty="0">
              <a:solidFill>
                <a:srgbClr val="FF99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GB" sz="5000" dirty="0" err="1">
                <a:solidFill>
                  <a:schemeClr val="lt1"/>
                </a:solidFill>
                <a:latin typeface="Times New Roman" panose="02020603050405020304" pitchFamily="18" charset="0"/>
                <a:cs typeface="Times New Roman" panose="02020603050405020304" pitchFamily="18" charset="0"/>
              </a:rPr>
              <a:t>Hassaslık</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Yeteneklilik</a:t>
            </a:r>
            <a:r>
              <a:rPr lang="en-GB" sz="5000" dirty="0">
                <a:solidFill>
                  <a:schemeClr val="lt1"/>
                </a:solidFill>
                <a:latin typeface="Times New Roman" panose="02020603050405020304" pitchFamily="18" charset="0"/>
                <a:cs typeface="Times New Roman" panose="02020603050405020304" pitchFamily="18" charset="0"/>
              </a:rPr>
              <a:t>.</a:t>
            </a:r>
            <a:endParaRPr sz="5000" b="1" dirty="0">
              <a:solidFill>
                <a:srgbClr val="FF99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5000" b="1" dirty="0">
                <a:solidFill>
                  <a:srgbClr val="FF9900"/>
                </a:solidFill>
                <a:latin typeface="Times New Roman" panose="02020603050405020304" pitchFamily="18" charset="0"/>
                <a:cs typeface="Times New Roman" panose="02020603050405020304" pitchFamily="18" charset="0"/>
              </a:rPr>
              <a:t>Core Mechanic: </a:t>
            </a:r>
            <a:endParaRPr sz="5000" b="1" dirty="0">
              <a:solidFill>
                <a:srgbClr val="FF9900"/>
              </a:solidFill>
              <a:latin typeface="Times New Roman" panose="02020603050405020304" pitchFamily="18" charset="0"/>
              <a:cs typeface="Times New Roman" panose="02020603050405020304" pitchFamily="18" charset="0"/>
            </a:endParaRPr>
          </a:p>
          <a:p>
            <a:pPr marL="0" lvl="0" indent="0">
              <a:buNone/>
            </a:pPr>
            <a:r>
              <a:rPr lang="en-GB" sz="5000" dirty="0" err="1">
                <a:latin typeface="Times New Roman" panose="02020603050405020304" pitchFamily="18" charset="0"/>
                <a:cs typeface="Times New Roman" panose="02020603050405020304" pitchFamily="18" charset="0"/>
              </a:rPr>
              <a:t>Uzay</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gemisini</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ustalıkla</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uçurun</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ve</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çevresel</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tehlikelerden</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kaçının</a:t>
            </a:r>
            <a:r>
              <a:rPr lang="en-GB" sz="5000" dirty="0">
                <a:latin typeface="Times New Roman" panose="02020603050405020304" pitchFamily="18" charset="0"/>
                <a:cs typeface="Times New Roman" panose="02020603050405020304" pitchFamily="18" charset="0"/>
              </a:rPr>
              <a:t> </a:t>
            </a:r>
          </a:p>
          <a:p>
            <a:pPr marL="0" lvl="0" indent="0">
              <a:buNone/>
            </a:pPr>
            <a:r>
              <a:rPr lang="en-GB" sz="5000" b="1" dirty="0">
                <a:solidFill>
                  <a:srgbClr val="FF9900"/>
                </a:solidFill>
                <a:latin typeface="Times New Roman" panose="02020603050405020304" pitchFamily="18" charset="0"/>
                <a:cs typeface="Times New Roman" panose="02020603050405020304" pitchFamily="18" charset="0"/>
              </a:rPr>
              <a:t>Core game loop: </a:t>
            </a:r>
            <a:endParaRPr sz="5000" b="1" dirty="0">
              <a:solidFill>
                <a:srgbClr val="FF9900"/>
              </a:solidFill>
              <a:latin typeface="Times New Roman" panose="02020603050405020304" pitchFamily="18" charset="0"/>
              <a:cs typeface="Times New Roman" panose="02020603050405020304" pitchFamily="18" charset="0"/>
            </a:endParaRPr>
          </a:p>
          <a:p>
            <a:pPr marL="0" lvl="0" indent="0">
              <a:buNone/>
            </a:pPr>
            <a:r>
              <a:rPr lang="en-GB" sz="5000" dirty="0" err="1">
                <a:solidFill>
                  <a:schemeClr val="lt1"/>
                </a:solidFill>
                <a:latin typeface="Times New Roman" panose="02020603050405020304" pitchFamily="18" charset="0"/>
                <a:cs typeface="Times New Roman" panose="02020603050405020304" pitchFamily="18" charset="0"/>
              </a:rPr>
              <a:t>Seviyeyi</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tamamlamak</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için</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A'dan</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B'ye</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geçin</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ardından</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bir</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sonraki</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seviyeye</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geçin</a:t>
            </a:r>
            <a:r>
              <a:rPr lang="en-GB" sz="5000" dirty="0">
                <a:solidFill>
                  <a:schemeClr val="lt1"/>
                </a:solidFill>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1000"/>
                                        <p:tgtEl>
                                          <p:spTgt spid="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1" end="1"/>
                                            </p:txEl>
                                          </p:spTgt>
                                        </p:tgtEl>
                                        <p:attrNameLst>
                                          <p:attrName>style.visibility</p:attrName>
                                        </p:attrNameLst>
                                      </p:cBhvr>
                                      <p:to>
                                        <p:strVal val="visible"/>
                                      </p:to>
                                    </p:set>
                                    <p:animEffect transition="in" filter="fade">
                                      <p:cBhvr>
                                        <p:cTn id="12" dur="1000"/>
                                        <p:tgtEl>
                                          <p:spTgt spid="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2" end="2"/>
                                            </p:txEl>
                                          </p:spTgt>
                                        </p:tgtEl>
                                        <p:attrNameLst>
                                          <p:attrName>style.visibility</p:attrName>
                                        </p:attrNameLst>
                                      </p:cBhvr>
                                      <p:to>
                                        <p:strVal val="visible"/>
                                      </p:to>
                                    </p:set>
                                    <p:animEffect transition="in" filter="fade">
                                      <p:cBhvr>
                                        <p:cTn id="17" dur="1000"/>
                                        <p:tgtEl>
                                          <p:spTgt spid="1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3" end="3"/>
                                            </p:txEl>
                                          </p:spTgt>
                                        </p:tgtEl>
                                        <p:attrNameLst>
                                          <p:attrName>style.visibility</p:attrName>
                                        </p:attrNameLst>
                                      </p:cBhvr>
                                      <p:to>
                                        <p:strVal val="visible"/>
                                      </p:to>
                                    </p:set>
                                    <p:animEffect transition="in" filter="fade">
                                      <p:cBhvr>
                                        <p:cTn id="22" dur="1000"/>
                                        <p:tgtEl>
                                          <p:spTgt spid="1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7">
                                            <p:txEl>
                                              <p:pRg st="4" end="4"/>
                                            </p:txEl>
                                          </p:spTgt>
                                        </p:tgtEl>
                                        <p:attrNameLst>
                                          <p:attrName>style.visibility</p:attrName>
                                        </p:attrNameLst>
                                      </p:cBhvr>
                                      <p:to>
                                        <p:strVal val="visible"/>
                                      </p:to>
                                    </p:set>
                                    <p:animEffect transition="in" filter="fade">
                                      <p:cBhvr>
                                        <p:cTn id="27" dur="1000"/>
                                        <p:tgtEl>
                                          <p:spTgt spid="1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Sınıflar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Nelerdir</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307" name="Google Shape;307;p37"/>
          <p:cNvSpPr txBox="1">
            <a:spLocks noGrp="1"/>
          </p:cNvSpPr>
          <p:nvPr>
            <p:ph type="body" idx="1"/>
          </p:nvPr>
        </p:nvSpPr>
        <p:spPr>
          <a:xfrm>
            <a:off x="860025" y="2138075"/>
            <a:ext cx="16829400" cy="7197000"/>
          </a:xfrm>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Kodumuzu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düzenlemek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sınıflar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kullanılır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Sınıflar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benzer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şeyleri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birlikte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gruplandırmamıza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izin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veren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yöntemler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kaplardır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Genellikle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sınıfın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fazla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şeyi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ana </a:t>
            </a:r>
            <a:r>
              <a:rPr lang="en-GB" dirty="0" err="1">
                <a:latin typeface="Times New Roman" panose="02020603050405020304" pitchFamily="18" charset="0"/>
                <a:cs typeface="Times New Roman" panose="02020603050405020304" pitchFamily="18" charset="0"/>
              </a:rPr>
              <a:t>şeyi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yapmasını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hedefleriz</a:t>
            </a:r>
            <a:endParaRPr lang="en-GB" dirty="0">
              <a:latin typeface="Times New Roman" panose="02020603050405020304" pitchFamily="18" charset="0"/>
              <a:cs typeface="Times New Roman" panose="02020603050405020304" pitchFamily="18" charset="0"/>
            </a:endParaRPr>
          </a:p>
          <a:p>
            <a:pPr lvl="1"/>
            <a:r>
              <a:rPr lang="en-GB" dirty="0" err="1">
                <a:latin typeface="Times New Roman" panose="02020603050405020304" pitchFamily="18" charset="0"/>
                <a:cs typeface="Times New Roman" panose="02020603050405020304" pitchFamily="18" charset="0"/>
              </a:rPr>
              <a:t>Kodumuzu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okumak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kolay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Sorunları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çözmek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kolay</a:t>
            </a:r>
            <a:r>
              <a:rPr lang="en-GB" dirty="0">
                <a:latin typeface="Times New Roman" panose="02020603050405020304" pitchFamily="18" charset="0"/>
                <a:cs typeface="Times New Roman" panose="02020603050405020304" pitchFamily="18" charset="0"/>
              </a:rPr>
              <a:t>
Bir </a:t>
            </a:r>
            <a:r>
              <a:rPr lang="en-GB" dirty="0" err="1">
                <a:latin typeface="Times New Roman" panose="02020603050405020304" pitchFamily="18" charset="0"/>
                <a:cs typeface="Times New Roman" panose="02020603050405020304" pitchFamily="18" charset="0"/>
              </a:rPr>
              <a:t>proje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üzerinde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fazla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kişinin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çalışması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kolay</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fade">
                                      <p:cBhvr>
                                        <p:cTn id="7" dur="1"/>
                                        <p:tgtEl>
                                          <p:spTgt spid="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
                                            <p:txEl>
                                              <p:pRg st="1" end="1"/>
                                            </p:txEl>
                                          </p:spTgt>
                                        </p:tgtEl>
                                        <p:attrNameLst>
                                          <p:attrName>style.visibility</p:attrName>
                                        </p:attrNameLst>
                                      </p:cBhvr>
                                      <p:to>
                                        <p:strVal val="visible"/>
                                      </p:to>
                                    </p:set>
                                    <p:animEffect transition="in" filter="fade">
                                      <p:cBhvr>
                                        <p:cTn id="12" dur="1"/>
                                        <p:tgtEl>
                                          <p:spTgt spid="3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Classes We Create</a:t>
            </a:r>
            <a:endParaRPr>
              <a:latin typeface="Times New Roman" panose="02020603050405020304" pitchFamily="18" charset="0"/>
              <a:cs typeface="Times New Roman" panose="02020603050405020304" pitchFamily="18" charset="0"/>
            </a:endParaRPr>
          </a:p>
        </p:txBody>
      </p:sp>
      <p:sp>
        <p:nvSpPr>
          <p:cNvPr id="313" name="Google Shape;313;p38"/>
          <p:cNvSpPr txBox="1">
            <a:spLocks noGrp="1"/>
          </p:cNvSpPr>
          <p:nvPr>
            <p:ph type="body" idx="1"/>
          </p:nvPr>
        </p:nvSpPr>
        <p:spPr>
          <a:xfrm>
            <a:off x="860025" y="2138075"/>
            <a:ext cx="16829400" cy="7197000"/>
          </a:xfrm>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latin typeface="Times New Roman" panose="02020603050405020304" pitchFamily="18" charset="0"/>
                <a:cs typeface="Times New Roman" panose="02020603050405020304" pitchFamily="18" charset="0"/>
              </a:rPr>
              <a:t>We tend to create a new class each time we create a new script and have that script responsible for one thing.  Eg:</a:t>
            </a:r>
            <a:endParaRPr>
              <a:latin typeface="Times New Roman" panose="02020603050405020304" pitchFamily="18" charset="0"/>
              <a:cs typeface="Times New Roman" panose="02020603050405020304" pitchFamily="18" charset="0"/>
            </a:endParaRPr>
          </a:p>
          <a:p>
            <a:pPr marL="914400" lvl="1" indent="-533400" algn="l" rtl="0">
              <a:spcBef>
                <a:spcPts val="0"/>
              </a:spcBef>
              <a:spcAft>
                <a:spcPts val="0"/>
              </a:spcAft>
              <a:buSzPts val="4800"/>
              <a:buChar char="○"/>
            </a:pPr>
            <a:r>
              <a:rPr lang="en-GB">
                <a:latin typeface="Times New Roman" panose="02020603050405020304" pitchFamily="18" charset="0"/>
                <a:cs typeface="Times New Roman" panose="02020603050405020304" pitchFamily="18" charset="0"/>
              </a:rPr>
              <a:t>Movement</a:t>
            </a:r>
            <a:endParaRPr>
              <a:latin typeface="Times New Roman" panose="02020603050405020304" pitchFamily="18" charset="0"/>
              <a:cs typeface="Times New Roman" panose="02020603050405020304" pitchFamily="18" charset="0"/>
            </a:endParaRPr>
          </a:p>
          <a:p>
            <a:pPr marL="914400" lvl="1" indent="-533400" algn="l" rtl="0">
              <a:spcBef>
                <a:spcPts val="0"/>
              </a:spcBef>
              <a:spcAft>
                <a:spcPts val="0"/>
              </a:spcAft>
              <a:buSzPts val="4800"/>
              <a:buChar char="○"/>
            </a:pPr>
            <a:r>
              <a:rPr lang="en-GB">
                <a:latin typeface="Times New Roman" panose="02020603050405020304" pitchFamily="18" charset="0"/>
                <a:cs typeface="Times New Roman" panose="02020603050405020304" pitchFamily="18" charset="0"/>
              </a:rPr>
              <a:t>CollisionHandler</a:t>
            </a:r>
            <a:endParaRPr>
              <a:latin typeface="Times New Roman" panose="02020603050405020304" pitchFamily="18" charset="0"/>
              <a:cs typeface="Times New Roman" panose="02020603050405020304" pitchFamily="18" charset="0"/>
            </a:endParaRPr>
          </a:p>
          <a:p>
            <a:pPr marL="914400" lvl="1" indent="-533400" algn="l" rtl="0">
              <a:spcBef>
                <a:spcPts val="0"/>
              </a:spcBef>
              <a:spcAft>
                <a:spcPts val="0"/>
              </a:spcAft>
              <a:buSzPts val="4800"/>
              <a:buChar char="○"/>
            </a:pPr>
            <a:r>
              <a:rPr lang="en-GB">
                <a:latin typeface="Times New Roman" panose="02020603050405020304" pitchFamily="18" charset="0"/>
                <a:cs typeface="Times New Roman" panose="02020603050405020304" pitchFamily="18" charset="0"/>
              </a:rPr>
              <a:t>Shooting</a:t>
            </a:r>
            <a:endParaRPr>
              <a:latin typeface="Times New Roman" panose="02020603050405020304" pitchFamily="18" charset="0"/>
              <a:cs typeface="Times New Roman" panose="02020603050405020304" pitchFamily="18" charset="0"/>
            </a:endParaRPr>
          </a:p>
          <a:p>
            <a:pPr marL="914400" lvl="1" indent="-533400" algn="l" rtl="0">
              <a:spcBef>
                <a:spcPts val="0"/>
              </a:spcBef>
              <a:spcAft>
                <a:spcPts val="0"/>
              </a:spcAft>
              <a:buSzPts val="4800"/>
              <a:buChar char="○"/>
            </a:pPr>
            <a:r>
              <a:rPr lang="en-GB">
                <a:latin typeface="Times New Roman" panose="02020603050405020304" pitchFamily="18" charset="0"/>
                <a:cs typeface="Times New Roman" panose="02020603050405020304" pitchFamily="18" charset="0"/>
              </a:rPr>
              <a:t>Score</a:t>
            </a:r>
            <a:endParaRPr>
              <a:latin typeface="Times New Roman" panose="02020603050405020304" pitchFamily="18" charset="0"/>
              <a:cs typeface="Times New Roman" panose="02020603050405020304" pitchFamily="18" charset="0"/>
            </a:endParaRPr>
          </a:p>
          <a:p>
            <a:pPr marL="914400" lvl="1" indent="-533400" algn="l" rtl="0">
              <a:spcBef>
                <a:spcPts val="0"/>
              </a:spcBef>
              <a:spcAft>
                <a:spcPts val="0"/>
              </a:spcAft>
              <a:buSzPts val="4800"/>
              <a:buChar char="○"/>
            </a:pPr>
            <a:r>
              <a:rPr lang="en-GB">
                <a:latin typeface="Times New Roman" panose="02020603050405020304" pitchFamily="18" charset="0"/>
                <a:cs typeface="Times New Roman" panose="02020603050405020304" pitchFamily="18" charset="0"/>
              </a:rPr>
              <a:t>EnemyAI</a:t>
            </a:r>
            <a:endParaRPr>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xEl>
                                              <p:pRg st="0" end="0"/>
                                            </p:txEl>
                                          </p:spTgt>
                                        </p:tgtEl>
                                        <p:attrNameLst>
                                          <p:attrName>style.visibility</p:attrName>
                                        </p:attrNameLst>
                                      </p:cBhvr>
                                      <p:to>
                                        <p:strVal val="visible"/>
                                      </p:to>
                                    </p:set>
                                    <p:animEffect transition="in" filter="fade">
                                      <p:cBhvr>
                                        <p:cTn id="7" dur="1"/>
                                        <p:tgtEl>
                                          <p:spTgt spid="3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3">
                                            <p:txEl>
                                              <p:pRg st="1" end="1"/>
                                            </p:txEl>
                                          </p:spTgt>
                                        </p:tgtEl>
                                        <p:attrNameLst>
                                          <p:attrName>style.visibility</p:attrName>
                                        </p:attrNameLst>
                                      </p:cBhvr>
                                      <p:to>
                                        <p:strVal val="visible"/>
                                      </p:to>
                                    </p:set>
                                    <p:animEffect transition="in" filter="fade">
                                      <p:cBhvr>
                                        <p:cTn id="12" dur="1"/>
                                        <p:tgtEl>
                                          <p:spTgt spid="3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3">
                                            <p:txEl>
                                              <p:pRg st="2" end="2"/>
                                            </p:txEl>
                                          </p:spTgt>
                                        </p:tgtEl>
                                        <p:attrNameLst>
                                          <p:attrName>style.visibility</p:attrName>
                                        </p:attrNameLst>
                                      </p:cBhvr>
                                      <p:to>
                                        <p:strVal val="visible"/>
                                      </p:to>
                                    </p:set>
                                    <p:animEffect transition="in" filter="fade">
                                      <p:cBhvr>
                                        <p:cTn id="17" dur="1"/>
                                        <p:tgtEl>
                                          <p:spTgt spid="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3">
                                            <p:txEl>
                                              <p:pRg st="3" end="3"/>
                                            </p:txEl>
                                          </p:spTgt>
                                        </p:tgtEl>
                                        <p:attrNameLst>
                                          <p:attrName>style.visibility</p:attrName>
                                        </p:attrNameLst>
                                      </p:cBhvr>
                                      <p:to>
                                        <p:strVal val="visible"/>
                                      </p:to>
                                    </p:set>
                                    <p:animEffect transition="in" filter="fade">
                                      <p:cBhvr>
                                        <p:cTn id="22" dur="1"/>
                                        <p:tgtEl>
                                          <p:spTgt spid="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3">
                                            <p:txEl>
                                              <p:pRg st="4" end="4"/>
                                            </p:txEl>
                                          </p:spTgt>
                                        </p:tgtEl>
                                        <p:attrNameLst>
                                          <p:attrName>style.visibility</p:attrName>
                                        </p:attrNameLst>
                                      </p:cBhvr>
                                      <p:to>
                                        <p:strVal val="visible"/>
                                      </p:to>
                                    </p:set>
                                    <p:animEffect transition="in" filter="fade">
                                      <p:cBhvr>
                                        <p:cTn id="27" dur="1"/>
                                        <p:tgtEl>
                                          <p:spTgt spid="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3">
                                            <p:txEl>
                                              <p:pRg st="5" end="5"/>
                                            </p:txEl>
                                          </p:spTgt>
                                        </p:tgtEl>
                                        <p:attrNameLst>
                                          <p:attrName>style.visibility</p:attrName>
                                        </p:attrNameLst>
                                      </p:cBhvr>
                                      <p:to>
                                        <p:strVal val="visible"/>
                                      </p:to>
                                    </p:set>
                                    <p:animEffect transition="in" filter="fade">
                                      <p:cBhvr>
                                        <p:cTn id="32" dur="1"/>
                                        <p:tgtEl>
                                          <p:spTgt spid="3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a:spLocks noGrp="1"/>
          </p:cNvSpPr>
          <p:nvPr>
            <p:ph type="title"/>
          </p:nvPr>
        </p:nvSpPr>
        <p:spPr>
          <a:xfrm>
            <a:off x="267629" y="534100"/>
            <a:ext cx="18020371" cy="1254000"/>
          </a:xfrm>
          <a:prstGeom prst="rect">
            <a:avLst/>
          </a:prstGeom>
        </p:spPr>
        <p:txBody>
          <a:bodyPr spcFirstLastPara="1" wrap="square" lIns="182850" tIns="182850" rIns="182850" bIns="182850" anchor="t" anchorCtr="0">
            <a:noAutofit/>
          </a:bodyPr>
          <a:lstStyle/>
          <a:p>
            <a:pPr lvl="0"/>
            <a:r>
              <a:rPr lang="en-GB" sz="6600" dirty="0" err="1">
                <a:latin typeface="Times New Roman" panose="02020603050405020304" pitchFamily="18" charset="0"/>
                <a:cs typeface="Times New Roman" panose="02020603050405020304" pitchFamily="18" charset="0"/>
              </a:rPr>
              <a:t>Sınıfta</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Çok</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Fazla</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Şey</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Olması</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Karmaşadır</a:t>
            </a:r>
            <a:endParaRPr sz="6600" dirty="0">
              <a:latin typeface="Times New Roman" panose="02020603050405020304" pitchFamily="18" charset="0"/>
              <a:cs typeface="Times New Roman" panose="02020603050405020304" pitchFamily="18" charset="0"/>
            </a:endParaRPr>
          </a:p>
        </p:txBody>
      </p:sp>
      <p:sp>
        <p:nvSpPr>
          <p:cNvPr id="320" name="Google Shape;320;p39"/>
          <p:cNvSpPr txBox="1">
            <a:spLocks noGrp="1"/>
          </p:cNvSpPr>
          <p:nvPr>
            <p:ph type="body" idx="1"/>
          </p:nvPr>
        </p:nvSpPr>
        <p:spPr>
          <a:xfrm>
            <a:off x="1059975" y="2535575"/>
            <a:ext cx="5201100" cy="6363600"/>
          </a:xfrm>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Dağınık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kod</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dağınık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masaüstü</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gibidir</a:t>
            </a:r>
            <a:endParaRPr dirty="0">
              <a:latin typeface="Times New Roman" panose="02020603050405020304" pitchFamily="18" charset="0"/>
              <a:cs typeface="Times New Roman" panose="02020603050405020304" pitchFamily="18" charset="0"/>
            </a:endParaRPr>
          </a:p>
        </p:txBody>
      </p:sp>
      <p:pic>
        <p:nvPicPr>
          <p:cNvPr id="319" name="Google Shape;319;p39"/>
          <p:cNvPicPr preferRelativeResize="0"/>
          <p:nvPr/>
        </p:nvPicPr>
        <p:blipFill>
          <a:blip r:embed="rId3">
            <a:alphaModFix/>
          </a:blip>
          <a:stretch>
            <a:fillRect/>
          </a:stretch>
        </p:blipFill>
        <p:spPr>
          <a:xfrm>
            <a:off x="7120475" y="1955850"/>
            <a:ext cx="10204626" cy="7653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156117" y="534100"/>
            <a:ext cx="17752742" cy="12540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sz="6600" dirty="0" err="1">
                <a:latin typeface="Times New Roman" panose="02020603050405020304" pitchFamily="18" charset="0"/>
                <a:cs typeface="Times New Roman" panose="02020603050405020304" pitchFamily="18" charset="0"/>
              </a:rPr>
              <a:t>Sınıfta</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Çok</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Fazla</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Şey</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Olması</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Karmaşadır</a:t>
            </a:r>
            <a:endParaRPr sz="6600" dirty="0">
              <a:latin typeface="Times New Roman" panose="02020603050405020304" pitchFamily="18" charset="0"/>
              <a:cs typeface="Times New Roman" panose="02020603050405020304" pitchFamily="18" charset="0"/>
            </a:endParaRPr>
          </a:p>
        </p:txBody>
      </p:sp>
      <p:sp>
        <p:nvSpPr>
          <p:cNvPr id="327" name="Google Shape;327;p40"/>
          <p:cNvSpPr txBox="1">
            <a:spLocks noGrp="1"/>
          </p:cNvSpPr>
          <p:nvPr>
            <p:ph type="body" idx="1"/>
          </p:nvPr>
        </p:nvSpPr>
        <p:spPr>
          <a:xfrm>
            <a:off x="1059975" y="2535575"/>
            <a:ext cx="5201100" cy="6363600"/>
          </a:xfrm>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Ayrıca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riskli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çünkü</a:t>
            </a:r>
            <a:r>
              <a:rPr lang="en-GB" dirty="0">
                <a:latin typeface="Times New Roman" panose="02020603050405020304" pitchFamily="18" charset="0"/>
                <a:cs typeface="Times New Roman" panose="02020603050405020304" pitchFamily="18" charset="0"/>
              </a:rPr>
              <a:t> her </a:t>
            </a:r>
            <a:r>
              <a:rPr lang="en-GB" dirty="0" err="1">
                <a:latin typeface="Times New Roman" panose="02020603050405020304" pitchFamily="18" charset="0"/>
                <a:cs typeface="Times New Roman" panose="02020603050405020304" pitchFamily="18" charset="0"/>
              </a:rPr>
              <a:t>şey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diğer</a:t>
            </a:r>
            <a:r>
              <a:rPr lang="en-GB" dirty="0">
                <a:latin typeface="Times New Roman" panose="02020603050405020304" pitchFamily="18" charset="0"/>
                <a:cs typeface="Times New Roman" panose="02020603050405020304" pitchFamily="18" charset="0"/>
              </a:rPr>
              <a:t> her </a:t>
            </a:r>
            <a:r>
              <a:rPr lang="en-GB" dirty="0" err="1">
                <a:latin typeface="Times New Roman" panose="02020603050405020304" pitchFamily="18" charset="0"/>
                <a:cs typeface="Times New Roman" panose="02020603050405020304" pitchFamily="18" charset="0"/>
              </a:rPr>
              <a:t>şeye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erişebilir</a:t>
            </a:r>
            <a:endParaRPr dirty="0">
              <a:latin typeface="Times New Roman" panose="02020603050405020304" pitchFamily="18" charset="0"/>
              <a:cs typeface="Times New Roman" panose="02020603050405020304" pitchFamily="18" charset="0"/>
            </a:endParaRPr>
          </a:p>
        </p:txBody>
      </p:sp>
      <p:pic>
        <p:nvPicPr>
          <p:cNvPr id="326" name="Google Shape;326;p40"/>
          <p:cNvPicPr preferRelativeResize="0"/>
          <p:nvPr/>
        </p:nvPicPr>
        <p:blipFill>
          <a:blip r:embed="rId3">
            <a:alphaModFix/>
          </a:blip>
          <a:stretch>
            <a:fillRect/>
          </a:stretch>
        </p:blipFill>
        <p:spPr>
          <a:xfrm>
            <a:off x="7120475" y="1955850"/>
            <a:ext cx="10204626" cy="7653450"/>
          </a:xfrm>
          <a:prstGeom prst="rect">
            <a:avLst/>
          </a:prstGeom>
          <a:noFill/>
          <a:ln>
            <a:noFill/>
          </a:ln>
        </p:spPr>
      </p:pic>
      <p:sp>
        <p:nvSpPr>
          <p:cNvPr id="328" name="Google Shape;328;p40"/>
          <p:cNvSpPr/>
          <p:nvPr/>
        </p:nvSpPr>
        <p:spPr>
          <a:xfrm>
            <a:off x="8050575" y="2658625"/>
            <a:ext cx="1454400" cy="1425000"/>
          </a:xfrm>
          <a:prstGeom prst="ellipse">
            <a:avLst/>
          </a:prstGeom>
          <a:noFill/>
          <a:ln w="152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14997250" y="4322800"/>
            <a:ext cx="1454400" cy="1425000"/>
          </a:xfrm>
          <a:prstGeom prst="ellipse">
            <a:avLst/>
          </a:prstGeom>
          <a:noFill/>
          <a:ln w="152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 name="Google Shape;330;p40"/>
          <p:cNvCxnSpPr/>
          <p:nvPr/>
        </p:nvCxnSpPr>
        <p:spPr>
          <a:xfrm rot="10800000">
            <a:off x="9800475" y="3510025"/>
            <a:ext cx="5022000" cy="1199100"/>
          </a:xfrm>
          <a:prstGeom prst="straightConnector1">
            <a:avLst/>
          </a:prstGeom>
          <a:noFill/>
          <a:ln w="152400" cap="flat" cmpd="sng">
            <a:solidFill>
              <a:srgbClr val="FF0000"/>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Kodumuzu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Kapsüllemek</a:t>
            </a:r>
            <a:endParaRPr dirty="0">
              <a:latin typeface="Times New Roman" panose="02020603050405020304" pitchFamily="18" charset="0"/>
              <a:cs typeface="Times New Roman" panose="02020603050405020304" pitchFamily="18" charset="0"/>
            </a:endParaRPr>
          </a:p>
        </p:txBody>
      </p:sp>
      <p:sp>
        <p:nvSpPr>
          <p:cNvPr id="336" name="Google Shape;336;p41"/>
          <p:cNvSpPr txBox="1">
            <a:spLocks noGrp="1"/>
          </p:cNvSpPr>
          <p:nvPr>
            <p:ph type="body" idx="1"/>
          </p:nvPr>
        </p:nvSpPr>
        <p:spPr>
          <a:xfrm>
            <a:off x="860025" y="2138075"/>
            <a:ext cx="16829400" cy="7197000"/>
          </a:xfrm>
          <a:prstGeom prst="rect">
            <a:avLst/>
          </a:prstGeom>
        </p:spPr>
        <p:txBody>
          <a:bodyPr spcFirstLastPara="1" wrap="square" lIns="182850" tIns="182850" rIns="182850" bIns="182850" anchor="t" anchorCtr="0">
            <a:noAutofit/>
          </a:bodyPr>
          <a:lstStyle/>
          <a:p>
            <a:pPr lvl="0">
              <a:buClr>
                <a:schemeClr val="lt1"/>
              </a:buClr>
            </a:pPr>
            <a:r>
              <a:rPr lang="en-GB" dirty="0" err="1">
                <a:solidFill>
                  <a:schemeClr val="lt1"/>
                </a:solidFill>
                <a:latin typeface="Times New Roman" panose="02020603050405020304" pitchFamily="18" charset="0"/>
                <a:cs typeface="Times New Roman" panose="02020603050405020304" pitchFamily="18" charset="0"/>
              </a:rPr>
              <a:t>Mümkün</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olduğunda</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kodumuzu</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kapsülleriz</a:t>
            </a:r>
            <a:r>
              <a:rPr lang="en-GB" dirty="0">
                <a:solidFill>
                  <a:schemeClr val="lt1"/>
                </a:solidFill>
                <a:latin typeface="Times New Roman" panose="02020603050405020304" pitchFamily="18" charset="0"/>
                <a:cs typeface="Times New Roman" panose="02020603050405020304" pitchFamily="18" charset="0"/>
              </a:rPr>
              <a:t>:</a:t>
            </a:r>
          </a:p>
          <a:p>
            <a:pPr lvl="1">
              <a:buClr>
                <a:schemeClr val="lt1"/>
              </a:buClr>
            </a:pPr>
            <a:r>
              <a:rPr lang="en-GB" dirty="0" err="1">
                <a:solidFill>
                  <a:schemeClr val="lt1"/>
                </a:solidFill>
                <a:latin typeface="Times New Roman" panose="02020603050405020304" pitchFamily="18" charset="0"/>
                <a:cs typeface="Times New Roman" panose="02020603050405020304" pitchFamily="18" charset="0"/>
              </a:rPr>
              <a:t>En</a:t>
            </a:r>
            <a:r>
              <a:rPr lang="en-GB" dirty="0">
                <a:solidFill>
                  <a:schemeClr val="lt1"/>
                </a:solidFill>
                <a:latin typeface="Times New Roman" panose="02020603050405020304" pitchFamily="18" charset="0"/>
                <a:cs typeface="Times New Roman" panose="02020603050405020304" pitchFamily="18" charset="0"/>
              </a:rPr>
              <a:t>-capsule-</a:t>
            </a:r>
            <a:r>
              <a:rPr lang="en-GB" dirty="0" err="1">
                <a:solidFill>
                  <a:schemeClr val="lt1"/>
                </a:solidFill>
                <a:latin typeface="Times New Roman" panose="02020603050405020304" pitchFamily="18" charset="0"/>
                <a:cs typeface="Times New Roman" panose="02020603050405020304" pitchFamily="18" charset="0"/>
              </a:rPr>
              <a:t>ating</a:t>
            </a:r>
            <a:r>
              <a:rPr lang="en-GB" dirty="0">
                <a:solidFill>
                  <a:schemeClr val="lt1"/>
                </a:solidFill>
                <a:latin typeface="Times New Roman" panose="02020603050405020304" pitchFamily="18" charset="0"/>
                <a:cs typeface="Times New Roman" panose="02020603050405020304" pitchFamily="18" charset="0"/>
              </a:rPr>
              <a:t> - </a:t>
            </a:r>
            <a:r>
              <a:rPr lang="en-GB" dirty="0" err="1">
                <a:solidFill>
                  <a:schemeClr val="lt1"/>
                </a:solidFill>
                <a:latin typeface="Times New Roman" panose="02020603050405020304" pitchFamily="18" charset="0"/>
                <a:cs typeface="Times New Roman" panose="02020603050405020304" pitchFamily="18" charset="0"/>
              </a:rPr>
              <a:t>bir</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kapsül</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koymak</a:t>
            </a:r>
            <a:r>
              <a:rPr lang="en-GB" dirty="0">
                <a:solidFill>
                  <a:schemeClr val="lt1"/>
                </a:solidFill>
                <a:latin typeface="Times New Roman" panose="02020603050405020304" pitchFamily="18" charset="0"/>
                <a:cs typeface="Times New Roman" panose="02020603050405020304" pitchFamily="18" charset="0"/>
              </a:rPr>
              <a:t>.</a:t>
            </a:r>
          </a:p>
          <a:p>
            <a:pPr>
              <a:buClr>
                <a:schemeClr val="lt1"/>
              </a:buClr>
            </a:pPr>
            <a:r>
              <a:rPr lang="en-GB" dirty="0" err="1">
                <a:solidFill>
                  <a:schemeClr val="lt1"/>
                </a:solidFill>
                <a:latin typeface="Times New Roman" panose="02020603050405020304" pitchFamily="18" charset="0"/>
                <a:cs typeface="Times New Roman" panose="02020603050405020304" pitchFamily="18" charset="0"/>
              </a:rPr>
              <a:t>Kodunuzun</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farklı</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bölümlerini</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temel</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olarak</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bilinmesi</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gereken</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bir</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erişim</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düzeyine</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sahip</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olarak</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düşünün</a:t>
            </a:r>
            <a:r>
              <a:rPr lang="en-GB" dirty="0">
                <a:solidFill>
                  <a:schemeClr val="lt1"/>
                </a:solidFill>
                <a:latin typeface="Times New Roman" panose="02020603050405020304" pitchFamily="18" charset="0"/>
                <a:cs typeface="Times New Roman" panose="02020603050405020304" pitchFamily="18" charset="0"/>
              </a:rPr>
              <a:t>.</a:t>
            </a:r>
          </a:p>
          <a:p>
            <a:pPr lvl="1">
              <a:buClr>
                <a:schemeClr val="lt1"/>
              </a:buClr>
            </a:pPr>
            <a:r>
              <a:rPr lang="en-GB" dirty="0" err="1">
                <a:solidFill>
                  <a:schemeClr val="lt1"/>
                </a:solidFill>
                <a:latin typeface="Times New Roman" panose="02020603050405020304" pitchFamily="18" charset="0"/>
                <a:cs typeface="Times New Roman" panose="02020603050405020304" pitchFamily="18" charset="0"/>
              </a:rPr>
              <a:t>Mesela:Her</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şeyin</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diğer</a:t>
            </a:r>
            <a:r>
              <a:rPr lang="en-GB" dirty="0">
                <a:solidFill>
                  <a:schemeClr val="lt1"/>
                </a:solidFill>
                <a:latin typeface="Times New Roman" panose="02020603050405020304" pitchFamily="18" charset="0"/>
                <a:cs typeface="Times New Roman" panose="02020603050405020304" pitchFamily="18" charset="0"/>
              </a:rPr>
              <a:t> her </a:t>
            </a:r>
            <a:r>
              <a:rPr lang="en-GB" dirty="0" err="1">
                <a:solidFill>
                  <a:schemeClr val="lt1"/>
                </a:solidFill>
                <a:latin typeface="Times New Roman" panose="02020603050405020304" pitchFamily="18" charset="0"/>
                <a:cs typeface="Times New Roman" panose="02020603050405020304" pitchFamily="18" charset="0"/>
              </a:rPr>
              <a:t>şeye</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erişmesine</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izin</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vermeyin</a:t>
            </a:r>
            <a:r>
              <a:rPr lang="en-GB" dirty="0">
                <a:solidFill>
                  <a:schemeClr val="lt1"/>
                </a:solidFill>
                <a:latin typeface="Times New Roman" panose="02020603050405020304" pitchFamily="18" charset="0"/>
                <a:cs typeface="Times New Roman" panose="02020603050405020304" pitchFamily="18" charset="0"/>
              </a:rPr>
              <a:t>.</a:t>
            </a:r>
          </a:p>
          <a:p>
            <a:pPr>
              <a:buClr>
                <a:schemeClr val="lt1"/>
              </a:buClr>
            </a:pPr>
            <a:r>
              <a:rPr lang="en-GB" dirty="0" err="1">
                <a:solidFill>
                  <a:schemeClr val="lt1"/>
                </a:solidFill>
                <a:latin typeface="Times New Roman" panose="02020603050405020304" pitchFamily="18" charset="0"/>
                <a:cs typeface="Times New Roman" panose="02020603050405020304" pitchFamily="18" charset="0"/>
              </a:rPr>
              <a:t>Örneğin</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yalnızca</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Hareket</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Sınıfımızdaki</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Yöntemler</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oyuncumuzun</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hareket</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hızını</a:t>
            </a:r>
            <a:r>
              <a:rPr lang="en-GB" dirty="0">
                <a:solidFill>
                  <a:schemeClr val="lt1"/>
                </a:solidFill>
                <a:latin typeface="Times New Roman" panose="02020603050405020304" pitchFamily="18" charset="0"/>
                <a:cs typeface="Times New Roman" panose="02020603050405020304" pitchFamily="18" charset="0"/>
              </a:rPr>
              <a:t> </a:t>
            </a:r>
            <a:r>
              <a:rPr lang="en-GB" dirty="0" err="1">
                <a:solidFill>
                  <a:schemeClr val="lt1"/>
                </a:solidFill>
                <a:latin typeface="Times New Roman" panose="02020603050405020304" pitchFamily="18" charset="0"/>
                <a:cs typeface="Times New Roman" panose="02020603050405020304" pitchFamily="18" charset="0"/>
              </a:rPr>
              <a:t>değiştirebilir</a:t>
            </a:r>
            <a:r>
              <a:rPr lang="en-GB" dirty="0">
                <a:solidFill>
                  <a:schemeClr val="lt1"/>
                </a:solidFill>
                <a:latin typeface="Times New Roman" panose="02020603050405020304" pitchFamily="18" charset="0"/>
                <a:cs typeface="Times New Roman" panose="02020603050405020304" pitchFamily="18" charset="0"/>
              </a:rPr>
              <a:t>.</a:t>
            </a:r>
            <a:endParaRPr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animEffect transition="in" filter="fade">
                                      <p:cBhvr>
                                        <p:cTn id="7" dur="1"/>
                                        <p:tgtEl>
                                          <p:spTgt spid="3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6">
                                            <p:txEl>
                                              <p:pRg st="1" end="1"/>
                                            </p:txEl>
                                          </p:spTgt>
                                        </p:tgtEl>
                                        <p:attrNameLst>
                                          <p:attrName>style.visibility</p:attrName>
                                        </p:attrNameLst>
                                      </p:cBhvr>
                                      <p:to>
                                        <p:strVal val="visible"/>
                                      </p:to>
                                    </p:set>
                                    <p:animEffect transition="in" filter="fade">
                                      <p:cBhvr>
                                        <p:cTn id="12" dur="1"/>
                                        <p:tgtEl>
                                          <p:spTgt spid="3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xEl>
                                              <p:pRg st="2" end="2"/>
                                            </p:txEl>
                                          </p:spTgt>
                                        </p:tgtEl>
                                        <p:attrNameLst>
                                          <p:attrName>style.visibility</p:attrName>
                                        </p:attrNameLst>
                                      </p:cBhvr>
                                      <p:to>
                                        <p:strVal val="visible"/>
                                      </p:to>
                                    </p:set>
                                    <p:animEffect transition="in" filter="fade">
                                      <p:cBhvr>
                                        <p:cTn id="17" dur="1"/>
                                        <p:tgtEl>
                                          <p:spTgt spid="3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6">
                                            <p:txEl>
                                              <p:pRg st="3" end="3"/>
                                            </p:txEl>
                                          </p:spTgt>
                                        </p:tgtEl>
                                        <p:attrNameLst>
                                          <p:attrName>style.visibility</p:attrName>
                                        </p:attrNameLst>
                                      </p:cBhvr>
                                      <p:to>
                                        <p:strVal val="visible"/>
                                      </p:to>
                                    </p:set>
                                    <p:animEffect transition="in" filter="fade">
                                      <p:cBhvr>
                                        <p:cTn id="22" dur="1"/>
                                        <p:tgtEl>
                                          <p:spTgt spid="3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6">
                                            <p:txEl>
                                              <p:pRg st="4" end="4"/>
                                            </p:txEl>
                                          </p:spTgt>
                                        </p:tgtEl>
                                        <p:attrNameLst>
                                          <p:attrName>style.visibility</p:attrName>
                                        </p:attrNameLst>
                                      </p:cBhvr>
                                      <p:to>
                                        <p:strVal val="visible"/>
                                      </p:to>
                                    </p:set>
                                    <p:animEffect transition="in" filter="fade">
                                      <p:cBhvr>
                                        <p:cTn id="27" dur="1"/>
                                        <p:tgtEl>
                                          <p:spTgt spid="3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sz="6600" dirty="0" err="1">
                <a:latin typeface="Times New Roman" panose="02020603050405020304" pitchFamily="18" charset="0"/>
                <a:cs typeface="Times New Roman" panose="02020603050405020304" pitchFamily="18" charset="0"/>
              </a:rPr>
              <a:t>Bizim</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İçin</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Zaten</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Oluşturulmuş</a:t>
            </a:r>
            <a:r>
              <a:rPr lang="en-GB" sz="6600" dirty="0">
                <a:latin typeface="Times New Roman" panose="02020603050405020304" pitchFamily="18" charset="0"/>
                <a:cs typeface="Times New Roman" panose="02020603050405020304" pitchFamily="18" charset="0"/>
              </a:rPr>
              <a:t> </a:t>
            </a:r>
            <a:r>
              <a:rPr lang="en-GB" sz="6600" dirty="0" err="1">
                <a:latin typeface="Times New Roman" panose="02020603050405020304" pitchFamily="18" charset="0"/>
                <a:cs typeface="Times New Roman" panose="02020603050405020304" pitchFamily="18" charset="0"/>
              </a:rPr>
              <a:t>Sınıflar</a:t>
            </a:r>
            <a:endParaRPr dirty="0">
              <a:latin typeface="Times New Roman" panose="02020603050405020304" pitchFamily="18" charset="0"/>
              <a:cs typeface="Times New Roman" panose="02020603050405020304" pitchFamily="18" charset="0"/>
            </a:endParaRPr>
          </a:p>
        </p:txBody>
      </p:sp>
      <p:sp>
        <p:nvSpPr>
          <p:cNvPr id="342" name="Google Shape;342;p42"/>
          <p:cNvSpPr txBox="1">
            <a:spLocks noGrp="1"/>
          </p:cNvSpPr>
          <p:nvPr>
            <p:ph type="body" idx="1"/>
          </p:nvPr>
        </p:nvSpPr>
        <p:spPr>
          <a:xfrm>
            <a:off x="860025" y="2138075"/>
            <a:ext cx="16829400" cy="7197000"/>
          </a:xfrm>
          <a:prstGeom prst="rect">
            <a:avLst/>
          </a:prstGeom>
        </p:spPr>
        <p:txBody>
          <a:bodyPr spcFirstLastPara="1" wrap="square" lIns="182850" tIns="182850" rIns="182850" bIns="182850" anchor="t" anchorCtr="0">
            <a:noAutofit/>
          </a:bodyPr>
          <a:lstStyle/>
          <a:p>
            <a:pPr>
              <a:buClr>
                <a:schemeClr val="lt1"/>
              </a:buClr>
            </a:pPr>
            <a:r>
              <a:rPr lang="en-GB" dirty="0" err="1">
                <a:latin typeface="Times New Roman" panose="02020603050405020304" pitchFamily="18" charset="0"/>
                <a:cs typeface="Times New Roman" panose="02020603050405020304" pitchFamily="18" charset="0"/>
              </a:rPr>
              <a:t>Unity'nin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bizim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önceden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oluşturulmuş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birçok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Sınıfı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faydalı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yöntemler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içeren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vardır</a:t>
            </a:r>
            <a:r>
              <a:rPr lang="en-GB" dirty="0">
                <a:latin typeface="Times New Roman" panose="02020603050405020304" pitchFamily="18" charset="0"/>
                <a:cs typeface="Times New Roman" panose="02020603050405020304" pitchFamily="18" charset="0"/>
              </a:rPr>
              <a:t>.</a:t>
            </a:r>
          </a:p>
          <a:p>
            <a:pPr lvl="1">
              <a:buClr>
                <a:schemeClr val="lt1"/>
              </a:buClr>
            </a:pPr>
            <a:r>
              <a:rPr lang="en-GB" dirty="0" err="1">
                <a:latin typeface="Times New Roman" panose="02020603050405020304" pitchFamily="18" charset="0"/>
                <a:cs typeface="Times New Roman" panose="02020603050405020304" pitchFamily="18" charset="0"/>
              </a:rPr>
              <a:t>Sınıfa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erişerek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içeriğine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erişiriz</a:t>
            </a:r>
            <a:r>
              <a:rPr lang="en-GB" dirty="0">
                <a:latin typeface="Times New Roman" panose="02020603050405020304" pitchFamily="18" charset="0"/>
                <a:cs typeface="Times New Roman" panose="02020603050405020304" pitchFamily="18" charset="0"/>
              </a:rPr>
              <a:t>.</a:t>
            </a:r>
          </a:p>
          <a:p>
            <a:pPr>
              <a:buClr>
                <a:schemeClr val="lt1"/>
              </a:buClr>
            </a:pPr>
            <a:r>
              <a:rPr lang="en-GB" dirty="0" err="1">
                <a:latin typeface="Times New Roman" panose="02020603050405020304" pitchFamily="18" charset="0"/>
                <a:cs typeface="Times New Roman" panose="02020603050405020304" pitchFamily="18" charset="0"/>
              </a:rPr>
              <a:t>Kodumuzda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sınıf</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adını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yazıyoruz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ardından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sınıftaki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şeylere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erişmek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nokta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operatörünü</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kullanıyoruz:</a:t>
            </a:r>
            <a:r>
              <a:rPr lang="en-GB" dirty="0" err="1">
                <a:solidFill>
                  <a:srgbClr val="FFFF00"/>
                </a:solidFill>
                <a:latin typeface="Times New Roman" panose="02020603050405020304" pitchFamily="18" charset="0"/>
                <a:ea typeface="Consolas"/>
                <a:cs typeface="Times New Roman" panose="02020603050405020304" pitchFamily="18" charset="0"/>
                <a:sym typeface="Consolas"/>
              </a:rPr>
              <a:t>ClassName.MethodName</a:t>
            </a:r>
            <a:r>
              <a:rPr lang="en-GB" dirty="0">
                <a:solidFill>
                  <a:srgbClr val="FFFF00"/>
                </a:solidFill>
                <a:latin typeface="Times New Roman" panose="02020603050405020304" pitchFamily="18" charset="0"/>
                <a:ea typeface="Consolas"/>
                <a:cs typeface="Times New Roman" panose="02020603050405020304" pitchFamily="18" charset="0"/>
                <a:sym typeface="Consolas"/>
              </a:rPr>
              <a:t>()</a:t>
            </a:r>
            <a:endParaRPr dirty="0">
              <a:solidFill>
                <a:srgbClr val="FFFF00"/>
              </a:solidFill>
              <a:latin typeface="Times New Roman" panose="02020603050405020304" pitchFamily="18" charset="0"/>
              <a:ea typeface="Consolas"/>
              <a:cs typeface="Times New Roman" panose="02020603050405020304" pitchFamily="18" charset="0"/>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Effect transition="in" filter="fade">
                                      <p:cBhvr>
                                        <p:cTn id="7" dur="1"/>
                                        <p:tgtEl>
                                          <p:spTgt spid="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2">
                                            <p:txEl>
                                              <p:pRg st="1" end="1"/>
                                            </p:txEl>
                                          </p:spTgt>
                                        </p:tgtEl>
                                        <p:attrNameLst>
                                          <p:attrName>style.visibility</p:attrName>
                                        </p:attrNameLst>
                                      </p:cBhvr>
                                      <p:to>
                                        <p:strVal val="visible"/>
                                      </p:to>
                                    </p:set>
                                    <p:animEffect transition="in" filter="fade">
                                      <p:cBhvr>
                                        <p:cTn id="12" dur="1"/>
                                        <p:tgtEl>
                                          <p:spTgt spid="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2">
                                            <p:txEl>
                                              <p:pRg st="2" end="2"/>
                                            </p:txEl>
                                          </p:spTgt>
                                        </p:tgtEl>
                                        <p:attrNameLst>
                                          <p:attrName>style.visibility</p:attrName>
                                        </p:attrNameLst>
                                      </p:cBhvr>
                                      <p:to>
                                        <p:strVal val="visible"/>
                                      </p:to>
                                    </p:set>
                                    <p:animEffect transition="in" filter="fade">
                                      <p:cBhvr>
                                        <p:cTn id="17" dur="1"/>
                                        <p:tgtEl>
                                          <p:spTgt spid="3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0E4D37-688D-F9C1-E876-24374CF869AA}"/>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838C8B1D-352E-EA69-4380-10A9C1D104E5}"/>
              </a:ext>
            </a:extLst>
          </p:cNvPr>
          <p:cNvSpPr>
            <a:spLocks noGrp="1"/>
          </p:cNvSpPr>
          <p:nvPr>
            <p:ph type="body" idx="1"/>
          </p:nvPr>
        </p:nvSpPr>
        <p:spPr/>
        <p:txBody>
          <a:bodyPr/>
          <a:lstStyle/>
          <a:p>
            <a:r>
              <a:rPr lang="en-TR" dirty="0"/>
              <a:t>Mevcut sınıflara ve fonksiyonlara erişmek için dökümantasyona başvurmamız gerekebilir. Örneğin Input için:</a:t>
            </a:r>
          </a:p>
          <a:p>
            <a:r>
              <a:rPr lang="en-US" dirty="0">
                <a:hlinkClick r:id="rId2"/>
              </a:rPr>
              <a:t>https://docs.unity3d.com/2020.1/Documentation/ScriptReference/Input.html</a:t>
            </a:r>
            <a:endParaRPr lang="en-TR" dirty="0"/>
          </a:p>
        </p:txBody>
      </p:sp>
    </p:spTree>
    <p:extLst>
      <p:ext uri="{BB962C8B-B14F-4D97-AF65-F5344CB8AC3E}">
        <p14:creationId xmlns:p14="http://schemas.microsoft.com/office/powerpoint/2010/main" val="1849787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77288A-1BD4-457C-6C16-83042B8E0819}"/>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2123E4BE-A790-FBD0-5B96-E0508E838295}"/>
              </a:ext>
            </a:extLst>
          </p:cNvPr>
          <p:cNvSpPr>
            <a:spLocks noGrp="1"/>
          </p:cNvSpPr>
          <p:nvPr>
            <p:ph type="body" idx="1"/>
          </p:nvPr>
        </p:nvSpPr>
        <p:spPr>
          <a:xfrm>
            <a:off x="860050" y="4420876"/>
            <a:ext cx="16307760" cy="5332024"/>
          </a:xfrm>
        </p:spPr>
        <p:txBody>
          <a:bodyPr/>
          <a:lstStyle/>
          <a:p>
            <a:pPr algn="just"/>
            <a:r>
              <a:rPr lang="en-TR" dirty="0"/>
              <a:t>Dökümantasyondan ulaşabileceğimiz static   (sadece değerini alabileceğiniz) özellikleri görebiliriz. Örneğin Input’a ait anyKey o anda herhangibir mouse yada klavye tuşu basılımı değilmi öğrenmemizi sağlar. Eğer true ise basılıdır değilse basılı değildir gibi…</a:t>
            </a:r>
          </a:p>
        </p:txBody>
      </p:sp>
      <p:pic>
        <p:nvPicPr>
          <p:cNvPr id="2" name="Picture 1">
            <a:extLst>
              <a:ext uri="{FF2B5EF4-FFF2-40B4-BE49-F238E27FC236}">
                <a16:creationId xmlns:a16="http://schemas.microsoft.com/office/drawing/2014/main" id="{6CA3F75B-C906-E99A-4194-6569C42DE8EA}"/>
              </a:ext>
            </a:extLst>
          </p:cNvPr>
          <p:cNvPicPr>
            <a:picLocks noChangeAspect="1"/>
          </p:cNvPicPr>
          <p:nvPr/>
        </p:nvPicPr>
        <p:blipFill>
          <a:blip r:embed="rId2"/>
          <a:stretch>
            <a:fillRect/>
          </a:stretch>
        </p:blipFill>
        <p:spPr>
          <a:xfrm>
            <a:off x="6111240" y="1788100"/>
            <a:ext cx="5207000" cy="2740526"/>
          </a:xfrm>
          <a:prstGeom prst="rect">
            <a:avLst/>
          </a:prstGeom>
        </p:spPr>
      </p:pic>
    </p:spTree>
    <p:extLst>
      <p:ext uri="{BB962C8B-B14F-4D97-AF65-F5344CB8AC3E}">
        <p14:creationId xmlns:p14="http://schemas.microsoft.com/office/powerpoint/2010/main" val="4007287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2B06F-E4DF-AFC0-9D03-016587F225B7}"/>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97369C8-E6D0-EBA5-AA39-FECF6327FB70}"/>
              </a:ext>
            </a:extLst>
          </p:cNvPr>
          <p:cNvSpPr>
            <a:spLocks noGrp="1"/>
          </p:cNvSpPr>
          <p:nvPr>
            <p:ph type="body" idx="1"/>
          </p:nvPr>
        </p:nvSpPr>
        <p:spPr>
          <a:xfrm>
            <a:off x="860028" y="4653280"/>
            <a:ext cx="16644000" cy="4681784"/>
          </a:xfrm>
        </p:spPr>
        <p:txBody>
          <a:bodyPr/>
          <a:lstStyle/>
          <a:p>
            <a:r>
              <a:rPr lang="en-TR" dirty="0"/>
              <a:t>Gene Input sınıfına ait hangi methodların olduğunu dökümantasyondan görüp bu methodların ne işe yaradığını öğrenebiliriz. </a:t>
            </a:r>
          </a:p>
        </p:txBody>
      </p:sp>
      <p:pic>
        <p:nvPicPr>
          <p:cNvPr id="2" name="Picture 1">
            <a:extLst>
              <a:ext uri="{FF2B5EF4-FFF2-40B4-BE49-F238E27FC236}">
                <a16:creationId xmlns:a16="http://schemas.microsoft.com/office/drawing/2014/main" id="{D1861828-D36F-1076-8D60-3DA38A80343C}"/>
              </a:ext>
            </a:extLst>
          </p:cNvPr>
          <p:cNvPicPr>
            <a:picLocks noChangeAspect="1"/>
          </p:cNvPicPr>
          <p:nvPr/>
        </p:nvPicPr>
        <p:blipFill>
          <a:blip r:embed="rId2"/>
          <a:stretch>
            <a:fillRect/>
          </a:stretch>
        </p:blipFill>
        <p:spPr>
          <a:xfrm>
            <a:off x="1092200" y="534100"/>
            <a:ext cx="7772400" cy="3928476"/>
          </a:xfrm>
          <a:prstGeom prst="rect">
            <a:avLst/>
          </a:prstGeom>
        </p:spPr>
      </p:pic>
    </p:spTree>
    <p:extLst>
      <p:ext uri="{BB962C8B-B14F-4D97-AF65-F5344CB8AC3E}">
        <p14:creationId xmlns:p14="http://schemas.microsoft.com/office/powerpoint/2010/main" val="3985423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83F257-B8C0-0B38-2AC6-A5F4D011C7C4}"/>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5138AF6-0644-0AB6-32B2-5F6C611D3887}"/>
              </a:ext>
            </a:extLst>
          </p:cNvPr>
          <p:cNvSpPr>
            <a:spLocks noGrp="1"/>
          </p:cNvSpPr>
          <p:nvPr>
            <p:ph type="body" idx="1"/>
          </p:nvPr>
        </p:nvSpPr>
        <p:spPr>
          <a:xfrm>
            <a:off x="822000" y="7227624"/>
            <a:ext cx="16644000" cy="942904"/>
          </a:xfrm>
        </p:spPr>
        <p:txBody>
          <a:bodyPr/>
          <a:lstStyle/>
          <a:p>
            <a:r>
              <a:rPr lang="en-TR" dirty="0"/>
              <a:t>Örneğin GetKey methoduna tıkladığımızda nasıl kullanıldığını ve nasıl parametre vermemiz gerektiğini gösteren bir sayfa karşımıza çıkacaktır.</a:t>
            </a:r>
          </a:p>
        </p:txBody>
      </p:sp>
      <p:pic>
        <p:nvPicPr>
          <p:cNvPr id="2" name="Picture 1">
            <a:extLst>
              <a:ext uri="{FF2B5EF4-FFF2-40B4-BE49-F238E27FC236}">
                <a16:creationId xmlns:a16="http://schemas.microsoft.com/office/drawing/2014/main" id="{1EC92335-B74C-BA86-5205-E6319FC0359A}"/>
              </a:ext>
            </a:extLst>
          </p:cNvPr>
          <p:cNvPicPr>
            <a:picLocks noChangeAspect="1"/>
          </p:cNvPicPr>
          <p:nvPr/>
        </p:nvPicPr>
        <p:blipFill>
          <a:blip r:embed="rId2"/>
          <a:stretch>
            <a:fillRect/>
          </a:stretch>
        </p:blipFill>
        <p:spPr>
          <a:xfrm>
            <a:off x="636301" y="1788100"/>
            <a:ext cx="10652106" cy="5439524"/>
          </a:xfrm>
          <a:prstGeom prst="rect">
            <a:avLst/>
          </a:prstGeom>
        </p:spPr>
      </p:pic>
      <p:pic>
        <p:nvPicPr>
          <p:cNvPr id="6" name="Picture 5">
            <a:extLst>
              <a:ext uri="{FF2B5EF4-FFF2-40B4-BE49-F238E27FC236}">
                <a16:creationId xmlns:a16="http://schemas.microsoft.com/office/drawing/2014/main" id="{C71E57FD-F659-212C-0C8A-52A1FDF66B7A}"/>
              </a:ext>
            </a:extLst>
          </p:cNvPr>
          <p:cNvPicPr>
            <a:picLocks noChangeAspect="1"/>
          </p:cNvPicPr>
          <p:nvPr/>
        </p:nvPicPr>
        <p:blipFill>
          <a:blip r:embed="rId3"/>
          <a:stretch>
            <a:fillRect/>
          </a:stretch>
        </p:blipFill>
        <p:spPr>
          <a:xfrm>
            <a:off x="11288407" y="2533644"/>
            <a:ext cx="12751699" cy="4693980"/>
          </a:xfrm>
          <a:prstGeom prst="rect">
            <a:avLst/>
          </a:prstGeom>
        </p:spPr>
      </p:pic>
    </p:spTree>
    <p:extLst>
      <p:ext uri="{BB962C8B-B14F-4D97-AF65-F5344CB8AC3E}">
        <p14:creationId xmlns:p14="http://schemas.microsoft.com/office/powerpoint/2010/main" val="302029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Game Flow And Screens</a:t>
            </a:r>
            <a:endParaRPr>
              <a:latin typeface="Times New Roman" panose="02020603050405020304" pitchFamily="18" charset="0"/>
              <a:cs typeface="Times New Roman" panose="02020603050405020304" pitchFamily="18" charset="0"/>
            </a:endParaRPr>
          </a:p>
        </p:txBody>
      </p:sp>
      <p:sp>
        <p:nvSpPr>
          <p:cNvPr id="133" name="Google Shape;133;p22"/>
          <p:cNvSpPr/>
          <p:nvPr/>
        </p:nvSpPr>
        <p:spPr>
          <a:xfrm>
            <a:off x="6132600" y="3457950"/>
            <a:ext cx="5388000" cy="864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rPr>
              <a:t>Level 1</a:t>
            </a:r>
            <a:endParaRPr sz="3000">
              <a:solidFill>
                <a:srgbClr val="FFFFFF"/>
              </a:solidFill>
            </a:endParaRPr>
          </a:p>
        </p:txBody>
      </p:sp>
      <p:cxnSp>
        <p:nvCxnSpPr>
          <p:cNvPr id="134" name="Google Shape;134;p22"/>
          <p:cNvCxnSpPr>
            <a:stCxn id="133" idx="2"/>
            <a:endCxn id="135" idx="0"/>
          </p:cNvCxnSpPr>
          <p:nvPr/>
        </p:nvCxnSpPr>
        <p:spPr>
          <a:xfrm>
            <a:off x="8826600" y="4322850"/>
            <a:ext cx="0" cy="1282800"/>
          </a:xfrm>
          <a:prstGeom prst="straightConnector1">
            <a:avLst/>
          </a:prstGeom>
          <a:noFill/>
          <a:ln w="76200" cap="flat" cmpd="sng">
            <a:solidFill>
              <a:srgbClr val="00FF00"/>
            </a:solidFill>
            <a:prstDash val="solid"/>
            <a:round/>
            <a:headEnd type="none" w="med" len="med"/>
            <a:tailEnd type="stealth" w="med" len="med"/>
          </a:ln>
        </p:spPr>
      </p:cxnSp>
      <p:sp>
        <p:nvSpPr>
          <p:cNvPr id="135" name="Google Shape;135;p22"/>
          <p:cNvSpPr/>
          <p:nvPr/>
        </p:nvSpPr>
        <p:spPr>
          <a:xfrm>
            <a:off x="6132600" y="5605765"/>
            <a:ext cx="5388000" cy="864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rPr>
              <a:t>Level 2</a:t>
            </a:r>
            <a:endParaRPr sz="3000">
              <a:solidFill>
                <a:srgbClr val="FFFFFF"/>
              </a:solidFill>
            </a:endParaRPr>
          </a:p>
        </p:txBody>
      </p:sp>
      <p:sp>
        <p:nvSpPr>
          <p:cNvPr id="136" name="Google Shape;136;p22"/>
          <p:cNvSpPr/>
          <p:nvPr/>
        </p:nvSpPr>
        <p:spPr>
          <a:xfrm>
            <a:off x="6132600" y="7632538"/>
            <a:ext cx="5388000" cy="864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rPr>
              <a:t>Level X</a:t>
            </a:r>
            <a:endParaRPr sz="3000">
              <a:solidFill>
                <a:srgbClr val="FFFFFF"/>
              </a:solidFill>
            </a:endParaRPr>
          </a:p>
        </p:txBody>
      </p:sp>
      <p:cxnSp>
        <p:nvCxnSpPr>
          <p:cNvPr id="137" name="Google Shape;137;p22"/>
          <p:cNvCxnSpPr>
            <a:stCxn id="135" idx="2"/>
          </p:cNvCxnSpPr>
          <p:nvPr/>
        </p:nvCxnSpPr>
        <p:spPr>
          <a:xfrm>
            <a:off x="8826600" y="6470665"/>
            <a:ext cx="0" cy="1078200"/>
          </a:xfrm>
          <a:prstGeom prst="straightConnector1">
            <a:avLst/>
          </a:prstGeom>
          <a:noFill/>
          <a:ln w="76200" cap="flat" cmpd="sng">
            <a:solidFill>
              <a:srgbClr val="00FF00"/>
            </a:solidFill>
            <a:prstDash val="dot"/>
            <a:round/>
            <a:headEnd type="none" w="med" len="med"/>
            <a:tailEnd type="stealth" w="med" len="med"/>
          </a:ln>
        </p:spPr>
      </p:cxnSp>
      <p:sp>
        <p:nvSpPr>
          <p:cNvPr id="138" name="Google Shape;138;p22"/>
          <p:cNvSpPr/>
          <p:nvPr/>
        </p:nvSpPr>
        <p:spPr>
          <a:xfrm>
            <a:off x="4569475" y="3961876"/>
            <a:ext cx="1568975" cy="4152933"/>
          </a:xfrm>
          <a:custGeom>
            <a:avLst/>
            <a:gdLst/>
            <a:ahLst/>
            <a:cxnLst/>
            <a:rect l="l" t="t" r="r" b="b"/>
            <a:pathLst>
              <a:path w="62759" h="53481" extrusionOk="0">
                <a:moveTo>
                  <a:pt x="62759" y="53481"/>
                </a:moveTo>
                <a:lnTo>
                  <a:pt x="0" y="53481"/>
                </a:lnTo>
                <a:lnTo>
                  <a:pt x="0" y="0"/>
                </a:lnTo>
                <a:lnTo>
                  <a:pt x="62759" y="0"/>
                </a:lnTo>
              </a:path>
            </a:pathLst>
          </a:custGeom>
          <a:noFill/>
          <a:ln w="76200" cap="flat" cmpd="sng">
            <a:solidFill>
              <a:srgbClr val="00FF00"/>
            </a:solidFill>
            <a:prstDash val="solid"/>
            <a:round/>
            <a:headEnd type="none" w="med" len="med"/>
            <a:tailEnd type="stealth" w="med" len="med"/>
          </a:ln>
        </p:spPr>
      </p:sp>
      <p:sp>
        <p:nvSpPr>
          <p:cNvPr id="139" name="Google Shape;139;p22"/>
          <p:cNvSpPr txBox="1"/>
          <p:nvPr/>
        </p:nvSpPr>
        <p:spPr>
          <a:xfrm>
            <a:off x="14433499" y="5574263"/>
            <a:ext cx="2110353" cy="9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err="1">
                <a:solidFill>
                  <a:srgbClr val="F6B26B"/>
                </a:solidFill>
              </a:rPr>
              <a:t>Ölürse</a:t>
            </a:r>
            <a:endParaRPr sz="4800" dirty="0">
              <a:solidFill>
                <a:srgbClr val="F6B26B"/>
              </a:solidFill>
            </a:endParaRPr>
          </a:p>
        </p:txBody>
      </p:sp>
      <p:sp>
        <p:nvSpPr>
          <p:cNvPr id="140" name="Google Shape;140;p22"/>
          <p:cNvSpPr txBox="1"/>
          <p:nvPr/>
        </p:nvSpPr>
        <p:spPr>
          <a:xfrm>
            <a:off x="753900" y="5269475"/>
            <a:ext cx="3423300" cy="9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err="1">
                <a:solidFill>
                  <a:srgbClr val="00FF00"/>
                </a:solidFill>
              </a:rPr>
              <a:t>Başarırsa</a:t>
            </a:r>
            <a:endParaRPr sz="4800" dirty="0">
              <a:solidFill>
                <a:srgbClr val="00FF00"/>
              </a:solidFill>
            </a:endParaRPr>
          </a:p>
        </p:txBody>
      </p:sp>
      <p:sp>
        <p:nvSpPr>
          <p:cNvPr id="141" name="Google Shape;141;p22"/>
          <p:cNvSpPr/>
          <p:nvPr/>
        </p:nvSpPr>
        <p:spPr>
          <a:xfrm>
            <a:off x="11737250" y="3579600"/>
            <a:ext cx="1963550" cy="608175"/>
          </a:xfrm>
          <a:custGeom>
            <a:avLst/>
            <a:gdLst/>
            <a:ahLst/>
            <a:cxnLst/>
            <a:rect l="l" t="t" r="r" b="b"/>
            <a:pathLst>
              <a:path w="78542" h="24327" extrusionOk="0">
                <a:moveTo>
                  <a:pt x="0" y="0"/>
                </a:moveTo>
                <a:lnTo>
                  <a:pt x="78542" y="0"/>
                </a:lnTo>
                <a:lnTo>
                  <a:pt x="78542" y="24327"/>
                </a:lnTo>
                <a:lnTo>
                  <a:pt x="2780" y="24327"/>
                </a:lnTo>
              </a:path>
            </a:pathLst>
          </a:custGeom>
          <a:noFill/>
          <a:ln w="76200" cap="flat" cmpd="sng">
            <a:solidFill>
              <a:srgbClr val="FF9900"/>
            </a:solidFill>
            <a:prstDash val="solid"/>
            <a:round/>
            <a:headEnd type="none" w="med" len="med"/>
            <a:tailEnd type="stealth" w="med" len="med"/>
          </a:ln>
        </p:spPr>
      </p:sp>
      <p:sp>
        <p:nvSpPr>
          <p:cNvPr id="142" name="Google Shape;142;p22"/>
          <p:cNvSpPr/>
          <p:nvPr/>
        </p:nvSpPr>
        <p:spPr>
          <a:xfrm>
            <a:off x="11854900" y="5734250"/>
            <a:ext cx="1963550" cy="608175"/>
          </a:xfrm>
          <a:custGeom>
            <a:avLst/>
            <a:gdLst/>
            <a:ahLst/>
            <a:cxnLst/>
            <a:rect l="l" t="t" r="r" b="b"/>
            <a:pathLst>
              <a:path w="78542" h="24327" extrusionOk="0">
                <a:moveTo>
                  <a:pt x="0" y="0"/>
                </a:moveTo>
                <a:lnTo>
                  <a:pt x="78542" y="0"/>
                </a:lnTo>
                <a:lnTo>
                  <a:pt x="78542" y="24327"/>
                </a:lnTo>
                <a:lnTo>
                  <a:pt x="2780" y="24327"/>
                </a:lnTo>
              </a:path>
            </a:pathLst>
          </a:custGeom>
          <a:noFill/>
          <a:ln w="76200" cap="flat" cmpd="sng">
            <a:solidFill>
              <a:srgbClr val="FF9900"/>
            </a:solidFill>
            <a:prstDash val="solid"/>
            <a:round/>
            <a:headEnd type="none" w="med" len="med"/>
            <a:tailEnd type="stealth" w="med" len="med"/>
          </a:ln>
        </p:spPr>
      </p:sp>
      <p:sp>
        <p:nvSpPr>
          <p:cNvPr id="143" name="Google Shape;143;p22"/>
          <p:cNvSpPr/>
          <p:nvPr/>
        </p:nvSpPr>
        <p:spPr>
          <a:xfrm>
            <a:off x="11854900" y="7715450"/>
            <a:ext cx="1963550" cy="608175"/>
          </a:xfrm>
          <a:custGeom>
            <a:avLst/>
            <a:gdLst/>
            <a:ahLst/>
            <a:cxnLst/>
            <a:rect l="l" t="t" r="r" b="b"/>
            <a:pathLst>
              <a:path w="78542" h="24327" extrusionOk="0">
                <a:moveTo>
                  <a:pt x="0" y="0"/>
                </a:moveTo>
                <a:lnTo>
                  <a:pt x="78542" y="0"/>
                </a:lnTo>
                <a:lnTo>
                  <a:pt x="78542" y="24327"/>
                </a:lnTo>
                <a:lnTo>
                  <a:pt x="2780" y="24327"/>
                </a:lnTo>
              </a:path>
            </a:pathLst>
          </a:custGeom>
          <a:noFill/>
          <a:ln w="76200" cap="flat" cmpd="sng">
            <a:solidFill>
              <a:srgbClr val="FF9900"/>
            </a:solidFill>
            <a:prstDash val="solid"/>
            <a:round/>
            <a:headEnd type="none" w="med" len="med"/>
            <a:tailEnd type="stealth" w="med" len="med"/>
          </a:ln>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962F-ED82-5282-0F97-1FB8C070A38D}"/>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1E460979-E873-E6FF-4AD5-E4FF2717DC6F}"/>
              </a:ext>
            </a:extLst>
          </p:cNvPr>
          <p:cNvSpPr>
            <a:spLocks noGrp="1"/>
          </p:cNvSpPr>
          <p:nvPr>
            <p:ph type="body" idx="1"/>
          </p:nvPr>
        </p:nvSpPr>
        <p:spPr/>
        <p:txBody>
          <a:bodyPr/>
          <a:lstStyle/>
          <a:p>
            <a:r>
              <a:rPr lang="en-TR" dirty="0"/>
              <a:t>Bir önceki slaytta görüldüğü gibi input methodunu kullanmanın iki yolu vardır. Biri string paramtre vermek öteki ise önceden hazırlanmış enumaretionları kullanmak mümkün olduğunca enumarasyonu kullanmak daha iyidir string kullanmak her zaman sıkıntılıdır.</a:t>
            </a:r>
          </a:p>
        </p:txBody>
      </p:sp>
    </p:spTree>
    <p:extLst>
      <p:ext uri="{BB962C8B-B14F-4D97-AF65-F5344CB8AC3E}">
        <p14:creationId xmlns:p14="http://schemas.microsoft.com/office/powerpoint/2010/main" val="2859522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4CA82-CE3B-4290-228D-DC3EF9C042E6}"/>
              </a:ext>
            </a:extLst>
          </p:cNvPr>
          <p:cNvSpPr>
            <a:spLocks noGrp="1"/>
          </p:cNvSpPr>
          <p:nvPr>
            <p:ph type="title"/>
          </p:nvPr>
        </p:nvSpPr>
        <p:spPr/>
        <p:txBody>
          <a:bodyPr/>
          <a:lstStyle/>
          <a:p>
            <a:endParaRPr lang="en-TR">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2C140B00-00AB-5CE7-30DB-E947F846E329}"/>
              </a:ext>
            </a:extLst>
          </p:cNvPr>
          <p:cNvSpPr>
            <a:spLocks noGrp="1"/>
          </p:cNvSpPr>
          <p:nvPr>
            <p:ph type="body" idx="1"/>
          </p:nvPr>
        </p:nvSpPr>
        <p:spPr>
          <a:xfrm>
            <a:off x="860028" y="7030720"/>
            <a:ext cx="16644000" cy="2304344"/>
          </a:xfrm>
        </p:spPr>
        <p:txBody>
          <a:bodyPr/>
          <a:lstStyle/>
          <a:p>
            <a:r>
              <a:rPr lang="en-TR" dirty="0"/>
              <a:t>Kod yazarken ilgili sınıfın adını yazıp “.” koyduğumuzda sınıfa ait özellik ve metotların bir listesi çıkacaktır.</a:t>
            </a:r>
          </a:p>
        </p:txBody>
      </p:sp>
      <p:pic>
        <p:nvPicPr>
          <p:cNvPr id="2" name="Picture 1">
            <a:extLst>
              <a:ext uri="{FF2B5EF4-FFF2-40B4-BE49-F238E27FC236}">
                <a16:creationId xmlns:a16="http://schemas.microsoft.com/office/drawing/2014/main" id="{3C7A1F2A-A332-F296-3C8F-48A479B2203C}"/>
              </a:ext>
            </a:extLst>
          </p:cNvPr>
          <p:cNvPicPr>
            <a:picLocks noChangeAspect="1"/>
          </p:cNvPicPr>
          <p:nvPr/>
        </p:nvPicPr>
        <p:blipFill>
          <a:blip r:embed="rId2"/>
          <a:stretch>
            <a:fillRect/>
          </a:stretch>
        </p:blipFill>
        <p:spPr>
          <a:xfrm>
            <a:off x="4129968" y="1863236"/>
            <a:ext cx="10104120" cy="5092347"/>
          </a:xfrm>
          <a:prstGeom prst="rect">
            <a:avLst/>
          </a:prstGeom>
        </p:spPr>
      </p:pic>
    </p:spTree>
    <p:extLst>
      <p:ext uri="{BB962C8B-B14F-4D97-AF65-F5344CB8AC3E}">
        <p14:creationId xmlns:p14="http://schemas.microsoft.com/office/powerpoint/2010/main" val="262362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3"/>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Basic Input Binding-</a:t>
            </a:r>
            <a:r>
              <a:rPr lang="en-US" b="0" i="0" u="none" strike="noStrike" dirty="0" err="1">
                <a:solidFill>
                  <a:srgbClr val="000000"/>
                </a:solidFill>
                <a:effectLst/>
                <a:latin typeface="Times New Roman" panose="02020603050405020304" pitchFamily="18" charset="0"/>
                <a:cs typeface="Times New Roman" panose="02020603050405020304" pitchFamily="18" charset="0"/>
              </a:rPr>
              <a:t>Temel</a:t>
            </a:r>
            <a:r>
              <a:rPr lang="en-US" b="0" i="0" u="none" strike="noStrike"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err="1">
                <a:solidFill>
                  <a:srgbClr val="000000"/>
                </a:solidFill>
                <a:effectLst/>
                <a:latin typeface="Times New Roman" panose="02020603050405020304" pitchFamily="18" charset="0"/>
                <a:cs typeface="Times New Roman" panose="02020603050405020304" pitchFamily="18" charset="0"/>
              </a:rPr>
              <a:t>Giriş</a:t>
            </a:r>
            <a:r>
              <a:rPr lang="en-US" b="0" i="0" u="none" strike="noStrike"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err="1">
                <a:solidFill>
                  <a:srgbClr val="000000"/>
                </a:solidFill>
                <a:effectLst/>
                <a:latin typeface="Times New Roman" panose="02020603050405020304" pitchFamily="18" charset="0"/>
                <a:cs typeface="Times New Roman" panose="02020603050405020304" pitchFamily="18" charset="0"/>
              </a:rPr>
              <a:t>Bağlama</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604F4-E555-7FCD-F758-ACE7BB4D28AF}"/>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20318857-5874-0A43-776F-EC2C3B2D215D}"/>
              </a:ext>
            </a:extLst>
          </p:cNvPr>
          <p:cNvSpPr>
            <a:spLocks noGrp="1"/>
          </p:cNvSpPr>
          <p:nvPr>
            <p:ph type="body" idx="1"/>
          </p:nvPr>
        </p:nvSpPr>
        <p:spPr>
          <a:xfrm>
            <a:off x="860028" y="7254240"/>
            <a:ext cx="16644000" cy="2080824"/>
          </a:xfrm>
        </p:spPr>
        <p:txBody>
          <a:bodyPr/>
          <a:lstStyle/>
          <a:p>
            <a:r>
              <a:rPr lang="en-TR" dirty="0"/>
              <a:t>Öncelikle assets kısmında yeni bir klasör oluşturup assetlerimizi düzenleyelim.</a:t>
            </a:r>
          </a:p>
        </p:txBody>
      </p:sp>
      <p:pic>
        <p:nvPicPr>
          <p:cNvPr id="6" name="Picture 5">
            <a:extLst>
              <a:ext uri="{FF2B5EF4-FFF2-40B4-BE49-F238E27FC236}">
                <a16:creationId xmlns:a16="http://schemas.microsoft.com/office/drawing/2014/main" id="{5FB8470F-291A-8759-9A7C-03C0FB64BDAE}"/>
              </a:ext>
            </a:extLst>
          </p:cNvPr>
          <p:cNvPicPr>
            <a:picLocks noChangeAspect="1"/>
          </p:cNvPicPr>
          <p:nvPr/>
        </p:nvPicPr>
        <p:blipFill>
          <a:blip r:embed="rId2"/>
          <a:stretch>
            <a:fillRect/>
          </a:stretch>
        </p:blipFill>
        <p:spPr>
          <a:xfrm>
            <a:off x="3620243" y="534100"/>
            <a:ext cx="11123570" cy="5495309"/>
          </a:xfrm>
          <a:prstGeom prst="rect">
            <a:avLst/>
          </a:prstGeom>
        </p:spPr>
      </p:pic>
    </p:spTree>
    <p:extLst>
      <p:ext uri="{BB962C8B-B14F-4D97-AF65-F5344CB8AC3E}">
        <p14:creationId xmlns:p14="http://schemas.microsoft.com/office/powerpoint/2010/main" val="3844142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A8EE-287C-0C8D-48E2-F1D25FAA6B7E}"/>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22788A13-A057-DEA5-8D77-98948CECADE4}"/>
              </a:ext>
            </a:extLst>
          </p:cNvPr>
          <p:cNvSpPr>
            <a:spLocks noGrp="1"/>
          </p:cNvSpPr>
          <p:nvPr>
            <p:ph type="body" idx="1"/>
          </p:nvPr>
        </p:nvSpPr>
        <p:spPr>
          <a:xfrm>
            <a:off x="860028" y="4652512"/>
            <a:ext cx="16644000" cy="4682552"/>
          </a:xfrm>
        </p:spPr>
        <p:txBody>
          <a:bodyPr/>
          <a:lstStyle/>
          <a:p>
            <a:r>
              <a:rPr lang="en-TR" dirty="0"/>
              <a:t>Şekildeki gibi klasörlerimizi oluşturup ilgili içerikleri ilgili klasörlere atalım.</a:t>
            </a:r>
          </a:p>
        </p:txBody>
      </p:sp>
      <p:pic>
        <p:nvPicPr>
          <p:cNvPr id="4" name="Picture 3">
            <a:extLst>
              <a:ext uri="{FF2B5EF4-FFF2-40B4-BE49-F238E27FC236}">
                <a16:creationId xmlns:a16="http://schemas.microsoft.com/office/drawing/2014/main" id="{38D4744B-1F18-D905-C15F-D3F488E8964C}"/>
              </a:ext>
            </a:extLst>
          </p:cNvPr>
          <p:cNvPicPr>
            <a:picLocks noChangeAspect="1"/>
          </p:cNvPicPr>
          <p:nvPr/>
        </p:nvPicPr>
        <p:blipFill>
          <a:blip r:embed="rId2"/>
          <a:stretch>
            <a:fillRect/>
          </a:stretch>
        </p:blipFill>
        <p:spPr>
          <a:xfrm>
            <a:off x="2524492" y="2100339"/>
            <a:ext cx="13239016" cy="2239934"/>
          </a:xfrm>
          <a:prstGeom prst="rect">
            <a:avLst/>
          </a:prstGeom>
        </p:spPr>
      </p:pic>
    </p:spTree>
    <p:extLst>
      <p:ext uri="{BB962C8B-B14F-4D97-AF65-F5344CB8AC3E}">
        <p14:creationId xmlns:p14="http://schemas.microsoft.com/office/powerpoint/2010/main" val="1960661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2317-78DC-8832-A316-752ED30EBA8D}"/>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D2789CF1-51E5-11CE-A208-24CA39C67178}"/>
              </a:ext>
            </a:extLst>
          </p:cNvPr>
          <p:cNvSpPr>
            <a:spLocks noGrp="1"/>
          </p:cNvSpPr>
          <p:nvPr>
            <p:ph type="body" idx="1"/>
          </p:nvPr>
        </p:nvSpPr>
        <p:spPr>
          <a:xfrm>
            <a:off x="860028" y="7022592"/>
            <a:ext cx="16644000" cy="2312472"/>
          </a:xfrm>
        </p:spPr>
        <p:txBody>
          <a:bodyPr/>
          <a:lstStyle/>
          <a:p>
            <a:r>
              <a:rPr lang="en-TR" dirty="0"/>
              <a:t>Tuşa basıldığında debagda bize bilgi verecek bir yazı yazıyoruz örnekte boşluk tuşuna basıldığında bize bilgi veriyor.</a:t>
            </a:r>
          </a:p>
        </p:txBody>
      </p:sp>
      <p:pic>
        <p:nvPicPr>
          <p:cNvPr id="4" name="Picture 3">
            <a:extLst>
              <a:ext uri="{FF2B5EF4-FFF2-40B4-BE49-F238E27FC236}">
                <a16:creationId xmlns:a16="http://schemas.microsoft.com/office/drawing/2014/main" id="{4DF7F839-118E-F89B-E399-B6BBFE45ABA1}"/>
              </a:ext>
            </a:extLst>
          </p:cNvPr>
          <p:cNvPicPr>
            <a:picLocks noChangeAspect="1"/>
          </p:cNvPicPr>
          <p:nvPr/>
        </p:nvPicPr>
        <p:blipFill>
          <a:blip r:embed="rId2"/>
          <a:stretch>
            <a:fillRect/>
          </a:stretch>
        </p:blipFill>
        <p:spPr>
          <a:xfrm>
            <a:off x="3776472" y="1788100"/>
            <a:ext cx="7772400" cy="5009056"/>
          </a:xfrm>
          <a:prstGeom prst="rect">
            <a:avLst/>
          </a:prstGeom>
        </p:spPr>
      </p:pic>
    </p:spTree>
    <p:extLst>
      <p:ext uri="{BB962C8B-B14F-4D97-AF65-F5344CB8AC3E}">
        <p14:creationId xmlns:p14="http://schemas.microsoft.com/office/powerpoint/2010/main" val="2131971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Kodumuzu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Bitirin</a:t>
            </a:r>
            <a:endParaRPr dirty="0">
              <a:latin typeface="Times New Roman" panose="02020603050405020304" pitchFamily="18" charset="0"/>
              <a:cs typeface="Times New Roman" panose="02020603050405020304" pitchFamily="18" charset="0"/>
            </a:endParaRPr>
          </a:p>
        </p:txBody>
      </p:sp>
      <p:sp>
        <p:nvSpPr>
          <p:cNvPr id="359" name="Google Shape;359;p44"/>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a:latin typeface="Times New Roman" panose="02020603050405020304" pitchFamily="18" charset="0"/>
                <a:cs typeface="Times New Roman" panose="02020603050405020304" pitchFamily="18" charset="0"/>
              </a:rPr>
              <a:t>"A" </a:t>
            </a:r>
            <a:r>
              <a:rPr lang="en-GB" dirty="0" err="1">
                <a:latin typeface="Times New Roman" panose="02020603050405020304" pitchFamily="18" charset="0"/>
                <a:cs typeface="Times New Roman" panose="02020603050405020304" pitchFamily="18" charset="0"/>
              </a:rPr>
              <a:t>tuşuna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bastığımızda</a:t>
            </a:r>
            <a:r>
              <a:rPr lang="en-GB" dirty="0">
                <a:latin typeface="Times New Roman" panose="02020603050405020304" pitchFamily="18" charset="0"/>
                <a:cs typeface="Times New Roman" panose="02020603050405020304" pitchFamily="18" charset="0"/>
              </a:rPr>
              <a:t> "sola </a:t>
            </a:r>
            <a:r>
              <a:rPr lang="en-GB" dirty="0" err="1">
                <a:latin typeface="Times New Roman" panose="02020603050405020304" pitchFamily="18" charset="0"/>
                <a:cs typeface="Times New Roman" panose="02020603050405020304" pitchFamily="18" charset="0"/>
              </a:rPr>
              <a:t>döndür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yazdırıyoruz</a:t>
            </a:r>
            <a:r>
              <a:rPr lang="en-GB" dirty="0">
                <a:latin typeface="Times New Roman" panose="02020603050405020304" pitchFamily="18" charset="0"/>
                <a:cs typeface="Times New Roman" panose="02020603050405020304" pitchFamily="18" charset="0"/>
              </a:rPr>
              <a:t>
"D" ye </a:t>
            </a:r>
            <a:r>
              <a:rPr lang="en-GB" dirty="0" err="1">
                <a:latin typeface="Times New Roman" panose="02020603050405020304" pitchFamily="18" charset="0"/>
                <a:cs typeface="Times New Roman" panose="02020603050405020304" pitchFamily="18" charset="0"/>
              </a:rPr>
              <a:t>bastığımızda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sağa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döndür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yazdırın</a:t>
            </a:r>
            <a:r>
              <a:rPr lang="en-GB" dirty="0">
                <a:latin typeface="Times New Roman" panose="02020603050405020304" pitchFamily="18" charset="0"/>
                <a:cs typeface="Times New Roman" panose="02020603050405020304" pitchFamily="18" charset="0"/>
              </a:rPr>
              <a:t>
BONUS:</a:t>
            </a:r>
          </a:p>
          <a:p>
            <a:pPr lvl="1"/>
            <a:r>
              <a:rPr lang="en-GB" dirty="0" err="1">
                <a:latin typeface="Times New Roman" panose="02020603050405020304" pitchFamily="18" charset="0"/>
                <a:cs typeface="Times New Roman" panose="02020603050405020304" pitchFamily="18" charset="0"/>
              </a:rPr>
              <a:t>Oyun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mantığınızda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bug / issue </a:t>
            </a:r>
            <a:r>
              <a:rPr lang="en-GB" dirty="0" err="1">
                <a:latin typeface="Times New Roman" panose="02020603050405020304" pitchFamily="18" charset="0"/>
                <a:cs typeface="Times New Roman" panose="02020603050405020304" pitchFamily="18" charset="0"/>
              </a:rPr>
              <a:t>bulun</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animEffect transition="in" filter="fade">
                                      <p:cBhvr>
                                        <p:cTn id="7" dur="200"/>
                                        <p:tgtEl>
                                          <p:spTgt spid="3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9">
                                            <p:txEl>
                                              <p:pRg st="1" end="1"/>
                                            </p:txEl>
                                          </p:spTgt>
                                        </p:tgtEl>
                                        <p:attrNameLst>
                                          <p:attrName>style.visibility</p:attrName>
                                        </p:attrNameLst>
                                      </p:cBhvr>
                                      <p:to>
                                        <p:strVal val="visible"/>
                                      </p:to>
                                    </p:set>
                                    <p:animEffect transition="in" filter="fade">
                                      <p:cBhvr>
                                        <p:cTn id="12" dur="200"/>
                                        <p:tgtEl>
                                          <p:spTgt spid="3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A53BEF-4D07-6F51-7091-332723AE8A33}"/>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BDC7FFBC-EB56-689F-F586-B633C745AD95}"/>
              </a:ext>
            </a:extLst>
          </p:cNvPr>
          <p:cNvSpPr>
            <a:spLocks noGrp="1"/>
          </p:cNvSpPr>
          <p:nvPr>
            <p:ph type="body" idx="1"/>
          </p:nvPr>
        </p:nvSpPr>
        <p:spPr>
          <a:xfrm>
            <a:off x="860028" y="7461504"/>
            <a:ext cx="16644000" cy="1873560"/>
          </a:xfrm>
        </p:spPr>
        <p:txBody>
          <a:bodyPr/>
          <a:lstStyle/>
          <a:p>
            <a:r>
              <a:rPr lang="en-US" dirty="0"/>
              <a:t>A</a:t>
            </a:r>
            <a:r>
              <a:rPr lang="en-TR" dirty="0"/>
              <a:t> ile d ye aynı anda basılırsa ne olacak?</a:t>
            </a:r>
          </a:p>
        </p:txBody>
      </p:sp>
      <p:pic>
        <p:nvPicPr>
          <p:cNvPr id="6" name="Picture 5">
            <a:extLst>
              <a:ext uri="{FF2B5EF4-FFF2-40B4-BE49-F238E27FC236}">
                <a16:creationId xmlns:a16="http://schemas.microsoft.com/office/drawing/2014/main" id="{7D2FC281-4924-4C6D-3A76-9E0464E8AB7A}"/>
              </a:ext>
            </a:extLst>
          </p:cNvPr>
          <p:cNvPicPr>
            <a:picLocks noChangeAspect="1"/>
          </p:cNvPicPr>
          <p:nvPr/>
        </p:nvPicPr>
        <p:blipFill>
          <a:blip r:embed="rId2"/>
          <a:stretch>
            <a:fillRect/>
          </a:stretch>
        </p:blipFill>
        <p:spPr>
          <a:xfrm>
            <a:off x="4449064" y="2319752"/>
            <a:ext cx="5842000" cy="4610100"/>
          </a:xfrm>
          <a:prstGeom prst="rect">
            <a:avLst/>
          </a:prstGeom>
        </p:spPr>
      </p:pic>
    </p:spTree>
    <p:extLst>
      <p:ext uri="{BB962C8B-B14F-4D97-AF65-F5344CB8AC3E}">
        <p14:creationId xmlns:p14="http://schemas.microsoft.com/office/powerpoint/2010/main" val="3432923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1082-1C20-78F5-676A-2F4C8270AB85}"/>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1642C4ED-0883-0376-678F-D583ACC93AC1}"/>
              </a:ext>
            </a:extLst>
          </p:cNvPr>
          <p:cNvSpPr>
            <a:spLocks noGrp="1"/>
          </p:cNvSpPr>
          <p:nvPr>
            <p:ph type="body" idx="1"/>
          </p:nvPr>
        </p:nvSpPr>
        <p:spPr>
          <a:xfrm>
            <a:off x="860028" y="8081064"/>
            <a:ext cx="16644000" cy="1254000"/>
          </a:xfrm>
        </p:spPr>
        <p:txBody>
          <a:bodyPr/>
          <a:lstStyle/>
          <a:p>
            <a:r>
              <a:rPr lang="en-TR" dirty="0"/>
              <a:t>Böylede iki işi bir fonksiyonda yapıyormuşuz gibi görünüyor fonksiyonları ayıralım.</a:t>
            </a:r>
          </a:p>
        </p:txBody>
      </p:sp>
      <p:pic>
        <p:nvPicPr>
          <p:cNvPr id="4" name="Picture 3">
            <a:extLst>
              <a:ext uri="{FF2B5EF4-FFF2-40B4-BE49-F238E27FC236}">
                <a16:creationId xmlns:a16="http://schemas.microsoft.com/office/drawing/2014/main" id="{6174A282-3051-3DFA-76AD-A95DC1C2AAB5}"/>
              </a:ext>
            </a:extLst>
          </p:cNvPr>
          <p:cNvPicPr>
            <a:picLocks noChangeAspect="1"/>
          </p:cNvPicPr>
          <p:nvPr/>
        </p:nvPicPr>
        <p:blipFill>
          <a:blip r:embed="rId2"/>
          <a:stretch>
            <a:fillRect/>
          </a:stretch>
        </p:blipFill>
        <p:spPr>
          <a:xfrm>
            <a:off x="4480814" y="2559304"/>
            <a:ext cx="6692900" cy="4546600"/>
          </a:xfrm>
          <a:prstGeom prst="rect">
            <a:avLst/>
          </a:prstGeom>
        </p:spPr>
      </p:pic>
    </p:spTree>
    <p:extLst>
      <p:ext uri="{BB962C8B-B14F-4D97-AF65-F5344CB8AC3E}">
        <p14:creationId xmlns:p14="http://schemas.microsoft.com/office/powerpoint/2010/main" val="3802435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CC06-47E2-24AD-4839-73F68AE47066}"/>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AD5C09BC-11F8-2F65-FED8-6983D8A398F5}"/>
              </a:ext>
            </a:extLst>
          </p:cNvPr>
          <p:cNvSpPr>
            <a:spLocks noGrp="1"/>
          </p:cNvSpPr>
          <p:nvPr>
            <p:ph type="body" idx="1"/>
          </p:nvPr>
        </p:nvSpPr>
        <p:spPr>
          <a:xfrm>
            <a:off x="9454896" y="1788100"/>
            <a:ext cx="8049132" cy="7546964"/>
          </a:xfrm>
        </p:spPr>
        <p:txBody>
          <a:bodyPr/>
          <a:lstStyle/>
          <a:p>
            <a:r>
              <a:rPr lang="en-US" dirty="0"/>
              <a:t>A</a:t>
            </a:r>
            <a:r>
              <a:rPr lang="en-TR" dirty="0"/>
              <a:t>rtık rokete gaz vermeyi ayrı fonksiyonda rotasyonunu değiştirmeyi ayrı fonksiyonda gerçekleştirmiş olduk.</a:t>
            </a:r>
          </a:p>
        </p:txBody>
      </p:sp>
      <p:pic>
        <p:nvPicPr>
          <p:cNvPr id="4" name="Picture 3">
            <a:extLst>
              <a:ext uri="{FF2B5EF4-FFF2-40B4-BE49-F238E27FC236}">
                <a16:creationId xmlns:a16="http://schemas.microsoft.com/office/drawing/2014/main" id="{26C0D506-8C08-FB20-EACC-5DFCFB27042C}"/>
              </a:ext>
            </a:extLst>
          </p:cNvPr>
          <p:cNvPicPr>
            <a:picLocks noChangeAspect="1"/>
          </p:cNvPicPr>
          <p:nvPr/>
        </p:nvPicPr>
        <p:blipFill>
          <a:blip r:embed="rId2"/>
          <a:stretch>
            <a:fillRect/>
          </a:stretch>
        </p:blipFill>
        <p:spPr>
          <a:xfrm>
            <a:off x="783950" y="1788100"/>
            <a:ext cx="7772400" cy="8451212"/>
          </a:xfrm>
          <a:prstGeom prst="rect">
            <a:avLst/>
          </a:prstGeom>
        </p:spPr>
      </p:pic>
    </p:spTree>
    <p:extLst>
      <p:ext uri="{BB962C8B-B14F-4D97-AF65-F5344CB8AC3E}">
        <p14:creationId xmlns:p14="http://schemas.microsoft.com/office/powerpoint/2010/main" val="1830948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Game Theme (ie. Story &amp; Visuals)</a:t>
            </a:r>
            <a:endParaRPr>
              <a:latin typeface="Times New Roman" panose="02020603050405020304" pitchFamily="18" charset="0"/>
              <a:cs typeface="Times New Roman" panose="02020603050405020304" pitchFamily="18" charset="0"/>
            </a:endParaRPr>
          </a:p>
        </p:txBody>
      </p:sp>
      <p:sp>
        <p:nvSpPr>
          <p:cNvPr id="149" name="Google Shape;149;p23"/>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Clr>
                <a:schemeClr val="lt1"/>
              </a:buClr>
              <a:buSzPts val="5400"/>
              <a:buChar char="●"/>
            </a:pPr>
            <a:r>
              <a:rPr lang="en-GB" dirty="0" err="1">
                <a:latin typeface="Times New Roman" panose="02020603050405020304" pitchFamily="18" charset="0"/>
                <a:cs typeface="Times New Roman" panose="02020603050405020304" pitchFamily="18" charset="0"/>
              </a:rPr>
              <a:t>Deneysel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erken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nesil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uzay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aracı</a:t>
            </a:r>
            <a:r>
              <a:rPr lang="en-GB" dirty="0">
                <a:latin typeface="Times New Roman" panose="02020603050405020304" pitchFamily="18" charset="0"/>
                <a:cs typeface="Times New Roman" panose="02020603050405020304" pitchFamily="18" charset="0"/>
              </a:rPr>
              <a:t>.</a:t>
            </a:r>
          </a:p>
          <a:p>
            <a:pPr marL="457200" lvl="0" indent="-571500" algn="l" rtl="0">
              <a:spcBef>
                <a:spcPts val="0"/>
              </a:spcBef>
              <a:spcAft>
                <a:spcPts val="0"/>
              </a:spcAft>
              <a:buClr>
                <a:schemeClr val="lt1"/>
              </a:buClr>
              <a:buSzPts val="5400"/>
              <a:buChar char="●"/>
            </a:pPr>
            <a:r>
              <a:rPr lang="en-GB" dirty="0" err="1">
                <a:latin typeface="Times New Roman" panose="02020603050405020304" pitchFamily="18" charset="0"/>
                <a:cs typeface="Times New Roman" panose="02020603050405020304" pitchFamily="18" charset="0"/>
              </a:rPr>
              <a:t>Bilinmeyen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gezegende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kaçmaya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çalışıyor</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4F9D23-E44A-8D19-4020-EDB4E91777D2}"/>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95854CC3-EFA1-5AB8-A92A-51C2103F1D12}"/>
              </a:ext>
            </a:extLst>
          </p:cNvPr>
          <p:cNvSpPr>
            <a:spLocks noGrp="1"/>
          </p:cNvSpPr>
          <p:nvPr>
            <p:ph type="body" idx="1"/>
          </p:nvPr>
        </p:nvSpPr>
        <p:spPr/>
        <p:txBody>
          <a:bodyPr/>
          <a:lstStyle/>
          <a:p>
            <a:r>
              <a:rPr lang="en-TR" dirty="0"/>
              <a:t>Önceki oyundaki bilgilerinizi kullanarak roketinizi hareket ettirin.</a:t>
            </a:r>
          </a:p>
        </p:txBody>
      </p:sp>
    </p:spTree>
    <p:extLst>
      <p:ext uri="{BB962C8B-B14F-4D97-AF65-F5344CB8AC3E}">
        <p14:creationId xmlns:p14="http://schemas.microsoft.com/office/powerpoint/2010/main" val="2777994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err="1">
                <a:latin typeface="Times New Roman" panose="02020603050405020304" pitchFamily="18" charset="0"/>
                <a:cs typeface="Times New Roman" panose="02020603050405020304" pitchFamily="18" charset="0"/>
              </a:rPr>
              <a:t>AddRelativeForce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öğesini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kullanma</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646D-76F6-8F6F-8F88-EE11D7BBC78E}"/>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A7E8374E-4DEE-6C0C-3B2E-9EE8D2C709EF}"/>
              </a:ext>
            </a:extLst>
          </p:cNvPr>
          <p:cNvSpPr>
            <a:spLocks noGrp="1"/>
          </p:cNvSpPr>
          <p:nvPr>
            <p:ph type="body" idx="1"/>
          </p:nvPr>
        </p:nvSpPr>
        <p:spPr/>
        <p:txBody>
          <a:bodyPr/>
          <a:lstStyle/>
          <a:p>
            <a:r>
              <a:rPr lang="en-TR" dirty="0"/>
              <a:t>Öncelikle fizik kurallarına uyması için roketimize bir rigidbody eklemeliyiz. Bunu önceki slayttan biliyorsunuz. Roketimize rigid body. </a:t>
            </a:r>
            <a:r>
              <a:rPr lang="en-US" dirty="0"/>
              <a:t>E</a:t>
            </a:r>
            <a:r>
              <a:rPr lang="en-TR" dirty="0"/>
              <a:t>kleyin ve global değişken olarak cashleyin.</a:t>
            </a:r>
          </a:p>
        </p:txBody>
      </p:sp>
    </p:spTree>
    <p:extLst>
      <p:ext uri="{BB962C8B-B14F-4D97-AF65-F5344CB8AC3E}">
        <p14:creationId xmlns:p14="http://schemas.microsoft.com/office/powerpoint/2010/main" val="2663819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D53F15-273E-F358-B2DE-3CC21AB8509C}"/>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20DF1EA1-A959-EE54-808D-338A74E756E2}"/>
              </a:ext>
            </a:extLst>
          </p:cNvPr>
          <p:cNvSpPr>
            <a:spLocks noGrp="1"/>
          </p:cNvSpPr>
          <p:nvPr>
            <p:ph type="body" idx="1"/>
          </p:nvPr>
        </p:nvSpPr>
        <p:spPr>
          <a:xfrm>
            <a:off x="860028" y="7918704"/>
            <a:ext cx="16644000" cy="1416360"/>
          </a:xfrm>
        </p:spPr>
        <p:txBody>
          <a:bodyPr/>
          <a:lstStyle/>
          <a:p>
            <a:endParaRPr lang="en-TR"/>
          </a:p>
        </p:txBody>
      </p:sp>
      <p:pic>
        <p:nvPicPr>
          <p:cNvPr id="6" name="Picture 5">
            <a:extLst>
              <a:ext uri="{FF2B5EF4-FFF2-40B4-BE49-F238E27FC236}">
                <a16:creationId xmlns:a16="http://schemas.microsoft.com/office/drawing/2014/main" id="{64FD4C48-AECE-46F8-7119-0A1903ED3163}"/>
              </a:ext>
            </a:extLst>
          </p:cNvPr>
          <p:cNvPicPr>
            <a:picLocks noChangeAspect="1"/>
          </p:cNvPicPr>
          <p:nvPr/>
        </p:nvPicPr>
        <p:blipFill>
          <a:blip r:embed="rId2"/>
          <a:stretch>
            <a:fillRect/>
          </a:stretch>
        </p:blipFill>
        <p:spPr>
          <a:xfrm>
            <a:off x="5250688" y="2327402"/>
            <a:ext cx="6908800" cy="4864100"/>
          </a:xfrm>
          <a:prstGeom prst="rect">
            <a:avLst/>
          </a:prstGeom>
        </p:spPr>
      </p:pic>
    </p:spTree>
    <p:extLst>
      <p:ext uri="{BB962C8B-B14F-4D97-AF65-F5344CB8AC3E}">
        <p14:creationId xmlns:p14="http://schemas.microsoft.com/office/powerpoint/2010/main" val="119248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B3772-F2B2-EEBD-2759-A37379148F30}"/>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86B5D796-3192-CFAC-7547-B151825ED055}"/>
              </a:ext>
            </a:extLst>
          </p:cNvPr>
          <p:cNvSpPr>
            <a:spLocks noGrp="1"/>
          </p:cNvSpPr>
          <p:nvPr>
            <p:ph type="body" idx="1"/>
          </p:nvPr>
        </p:nvSpPr>
        <p:spPr/>
        <p:txBody>
          <a:bodyPr/>
          <a:lstStyle/>
          <a:p>
            <a:r>
              <a:rPr lang="en-TR" dirty="0"/>
              <a:t>Şimbi space tuşuna bastığımızda rokete gaz vermemiz ve havlandırmamız lazım. Bunun için gerekli kodu yazın sadece yukarı doğru hareket ettirirseniz yeterli. Space e basmadığında geri yere düşmesi gerekir.</a:t>
            </a:r>
          </a:p>
          <a:p>
            <a:r>
              <a:rPr lang="en-TR" dirty="0"/>
              <a:t>Dikkat! </a:t>
            </a:r>
            <a:r>
              <a:rPr lang="en-US" dirty="0"/>
              <a:t>E</a:t>
            </a:r>
            <a:r>
              <a:rPr lang="en-TR" dirty="0"/>
              <a:t>sasında oryantasyonu hangi yöndeyse o yönde itme sağlamamız gerekiyor ama şimdilik sadece yukarı çıkarın.</a:t>
            </a:r>
          </a:p>
        </p:txBody>
      </p:sp>
    </p:spTree>
    <p:extLst>
      <p:ext uri="{BB962C8B-B14F-4D97-AF65-F5344CB8AC3E}">
        <p14:creationId xmlns:p14="http://schemas.microsoft.com/office/powerpoint/2010/main" val="2031393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4873-6267-02AA-CE24-0B85FD7972B6}"/>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B9085B04-7608-E10A-1D45-11338E0BAF72}"/>
              </a:ext>
            </a:extLst>
          </p:cNvPr>
          <p:cNvSpPr>
            <a:spLocks noGrp="1"/>
          </p:cNvSpPr>
          <p:nvPr>
            <p:ph type="body" idx="1"/>
          </p:nvPr>
        </p:nvSpPr>
        <p:spPr>
          <a:xfrm>
            <a:off x="860028" y="8081064"/>
            <a:ext cx="16644000" cy="1254000"/>
          </a:xfrm>
        </p:spPr>
        <p:txBody>
          <a:bodyPr/>
          <a:lstStyle/>
          <a:p>
            <a:endParaRPr lang="en-TR" dirty="0"/>
          </a:p>
        </p:txBody>
      </p:sp>
      <p:pic>
        <p:nvPicPr>
          <p:cNvPr id="4" name="Picture 3">
            <a:extLst>
              <a:ext uri="{FF2B5EF4-FFF2-40B4-BE49-F238E27FC236}">
                <a16:creationId xmlns:a16="http://schemas.microsoft.com/office/drawing/2014/main" id="{AAFEC27A-51A6-23E4-62B6-8A35CB5D2575}"/>
              </a:ext>
            </a:extLst>
          </p:cNvPr>
          <p:cNvPicPr>
            <a:picLocks noChangeAspect="1"/>
          </p:cNvPicPr>
          <p:nvPr/>
        </p:nvPicPr>
        <p:blipFill>
          <a:blip r:embed="rId2"/>
          <a:stretch>
            <a:fillRect/>
          </a:stretch>
        </p:blipFill>
        <p:spPr>
          <a:xfrm>
            <a:off x="585708" y="370731"/>
            <a:ext cx="7772400" cy="2834738"/>
          </a:xfrm>
          <a:prstGeom prst="rect">
            <a:avLst/>
          </a:prstGeom>
        </p:spPr>
      </p:pic>
      <p:pic>
        <p:nvPicPr>
          <p:cNvPr id="5" name="Picture 4">
            <a:extLst>
              <a:ext uri="{FF2B5EF4-FFF2-40B4-BE49-F238E27FC236}">
                <a16:creationId xmlns:a16="http://schemas.microsoft.com/office/drawing/2014/main" id="{30010E64-023C-DA5B-03B6-6D28E9408E23}"/>
              </a:ext>
            </a:extLst>
          </p:cNvPr>
          <p:cNvPicPr>
            <a:picLocks noChangeAspect="1"/>
          </p:cNvPicPr>
          <p:nvPr/>
        </p:nvPicPr>
        <p:blipFill>
          <a:blip r:embed="rId3"/>
          <a:stretch>
            <a:fillRect/>
          </a:stretch>
        </p:blipFill>
        <p:spPr>
          <a:xfrm>
            <a:off x="3374136" y="3205469"/>
            <a:ext cx="7772400" cy="2715328"/>
          </a:xfrm>
          <a:prstGeom prst="rect">
            <a:avLst/>
          </a:prstGeom>
        </p:spPr>
      </p:pic>
      <p:pic>
        <p:nvPicPr>
          <p:cNvPr id="6" name="Picture 5">
            <a:extLst>
              <a:ext uri="{FF2B5EF4-FFF2-40B4-BE49-F238E27FC236}">
                <a16:creationId xmlns:a16="http://schemas.microsoft.com/office/drawing/2014/main" id="{1952EFB6-32D3-428D-8022-52284C526E7A}"/>
              </a:ext>
            </a:extLst>
          </p:cNvPr>
          <p:cNvPicPr>
            <a:picLocks noChangeAspect="1"/>
          </p:cNvPicPr>
          <p:nvPr/>
        </p:nvPicPr>
        <p:blipFill>
          <a:blip r:embed="rId4"/>
          <a:stretch>
            <a:fillRect/>
          </a:stretch>
        </p:blipFill>
        <p:spPr>
          <a:xfrm>
            <a:off x="4983480" y="5985315"/>
            <a:ext cx="7772400" cy="1602066"/>
          </a:xfrm>
          <a:prstGeom prst="rect">
            <a:avLst/>
          </a:prstGeom>
        </p:spPr>
      </p:pic>
    </p:spTree>
    <p:extLst>
      <p:ext uri="{BB962C8B-B14F-4D97-AF65-F5344CB8AC3E}">
        <p14:creationId xmlns:p14="http://schemas.microsoft.com/office/powerpoint/2010/main" val="1121897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6"/>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err="1">
                <a:latin typeface="Times New Roman" panose="02020603050405020304" pitchFamily="18" charset="0"/>
                <a:cs typeface="Times New Roman" panose="02020603050405020304" pitchFamily="18" charset="0"/>
              </a:rPr>
              <a:t>İtme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7"/>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Roketimizi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Ayarlamak</a:t>
            </a:r>
            <a:endParaRPr dirty="0">
              <a:latin typeface="Times New Roman" panose="02020603050405020304" pitchFamily="18" charset="0"/>
              <a:cs typeface="Times New Roman" panose="02020603050405020304" pitchFamily="18" charset="0"/>
            </a:endParaRPr>
          </a:p>
        </p:txBody>
      </p:sp>
      <p:sp>
        <p:nvSpPr>
          <p:cNvPr id="387" name="Google Shape;387;p47"/>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a:latin typeface="Times New Roman" panose="02020603050405020304" pitchFamily="18" charset="0"/>
                <a:cs typeface="Times New Roman" panose="02020603050405020304" pitchFamily="18" charset="0"/>
              </a:rPr>
              <a:t>Ana </a:t>
            </a:r>
            <a:r>
              <a:rPr lang="en-GB" dirty="0" err="1">
                <a:latin typeface="Times New Roman" panose="02020603050405020304" pitchFamily="18" charset="0"/>
                <a:cs typeface="Times New Roman" panose="02020603050405020304" pitchFamily="18" charset="0"/>
              </a:rPr>
              <a:t>roket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itişini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ayarlayabilmemiz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ekleyin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Uygulanan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kuvveti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hızından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bağımsız</a:t>
            </a:r>
            <a:r>
              <a:rPr lang="en-GB" dirty="0">
                <a:latin typeface="Times New Roman" panose="02020603050405020304" pitchFamily="18" charset="0"/>
                <a:cs typeface="Times New Roman" panose="02020603050405020304" pitchFamily="18" charset="0"/>
              </a:rPr>
              <a:t> hale </a:t>
            </a:r>
            <a:r>
              <a:rPr lang="en-GB" dirty="0" err="1">
                <a:latin typeface="Times New Roman" panose="02020603050405020304" pitchFamily="18" charset="0"/>
                <a:cs typeface="Times New Roman" panose="02020603050405020304" pitchFamily="18" charset="0"/>
              </a:rPr>
              <a:t>getirin</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E71B8-3C9B-A1CB-D409-C1502F68E90A}"/>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8DA6B40E-ED8F-6390-5F41-AD2EFE65236C}"/>
              </a:ext>
            </a:extLst>
          </p:cNvPr>
          <p:cNvSpPr>
            <a:spLocks noGrp="1"/>
          </p:cNvSpPr>
          <p:nvPr>
            <p:ph type="body" idx="1"/>
          </p:nvPr>
        </p:nvSpPr>
        <p:spPr>
          <a:xfrm>
            <a:off x="567420" y="6492240"/>
            <a:ext cx="16644000" cy="3474720"/>
          </a:xfrm>
        </p:spPr>
        <p:txBody>
          <a:bodyPr/>
          <a:lstStyle/>
          <a:p>
            <a:r>
              <a:rPr lang="en-TR" dirty="0"/>
              <a:t>Unutmayın ilk verdiğiniz değerler test etmek için kullandığınız değerlerdir oyunu çalıştırıp uygun bulduğunuz bir değere getirmelisiniz!</a:t>
            </a:r>
          </a:p>
        </p:txBody>
      </p:sp>
      <p:pic>
        <p:nvPicPr>
          <p:cNvPr id="6" name="Picture 5">
            <a:extLst>
              <a:ext uri="{FF2B5EF4-FFF2-40B4-BE49-F238E27FC236}">
                <a16:creationId xmlns:a16="http://schemas.microsoft.com/office/drawing/2014/main" id="{00AEF96C-6174-3A5F-BF44-CD52F2CFD324}"/>
              </a:ext>
            </a:extLst>
          </p:cNvPr>
          <p:cNvPicPr>
            <a:picLocks noChangeAspect="1"/>
          </p:cNvPicPr>
          <p:nvPr/>
        </p:nvPicPr>
        <p:blipFill>
          <a:blip r:embed="rId2"/>
          <a:stretch>
            <a:fillRect/>
          </a:stretch>
        </p:blipFill>
        <p:spPr>
          <a:xfrm>
            <a:off x="860050" y="2189226"/>
            <a:ext cx="6172200" cy="1409700"/>
          </a:xfrm>
          <a:prstGeom prst="rect">
            <a:avLst/>
          </a:prstGeom>
        </p:spPr>
      </p:pic>
      <p:pic>
        <p:nvPicPr>
          <p:cNvPr id="7" name="Picture 6">
            <a:extLst>
              <a:ext uri="{FF2B5EF4-FFF2-40B4-BE49-F238E27FC236}">
                <a16:creationId xmlns:a16="http://schemas.microsoft.com/office/drawing/2014/main" id="{05F2567F-E60F-6245-AD38-5DC78DA8CA55}"/>
              </a:ext>
            </a:extLst>
          </p:cNvPr>
          <p:cNvPicPr>
            <a:picLocks noChangeAspect="1"/>
          </p:cNvPicPr>
          <p:nvPr/>
        </p:nvPicPr>
        <p:blipFill>
          <a:blip r:embed="rId3"/>
          <a:stretch>
            <a:fillRect/>
          </a:stretch>
        </p:blipFill>
        <p:spPr>
          <a:xfrm>
            <a:off x="5257800" y="4124732"/>
            <a:ext cx="7772400" cy="2037536"/>
          </a:xfrm>
          <a:prstGeom prst="rect">
            <a:avLst/>
          </a:prstGeom>
        </p:spPr>
      </p:pic>
    </p:spTree>
    <p:extLst>
      <p:ext uri="{BB962C8B-B14F-4D97-AF65-F5344CB8AC3E}">
        <p14:creationId xmlns:p14="http://schemas.microsoft.com/office/powerpoint/2010/main" val="33564414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8"/>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err="1">
                <a:latin typeface="Times New Roman" panose="02020603050405020304" pitchFamily="18" charset="0"/>
                <a:cs typeface="Times New Roman" panose="02020603050405020304" pitchFamily="18" charset="0"/>
              </a:rPr>
              <a:t>Transform.Rotate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Roketimizi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döndürmek</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What’s Your Theme?</a:t>
            </a:r>
            <a:endParaRPr>
              <a:latin typeface="Times New Roman" panose="02020603050405020304" pitchFamily="18" charset="0"/>
              <a:cs typeface="Times New Roman" panose="02020603050405020304" pitchFamily="18" charset="0"/>
            </a:endParaRPr>
          </a:p>
        </p:txBody>
      </p:sp>
      <p:sp>
        <p:nvSpPr>
          <p:cNvPr id="155" name="Google Shape;155;p24"/>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Oyununuz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ana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tema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düşünün</a:t>
            </a:r>
            <a:r>
              <a:rPr lang="en-GB" dirty="0">
                <a:latin typeface="Times New Roman" panose="02020603050405020304" pitchFamily="18" charset="0"/>
                <a:cs typeface="Times New Roman" panose="02020603050405020304" pitchFamily="18" charset="0"/>
              </a:rPr>
              <a:t>.</a:t>
            </a:r>
          </a:p>
          <a:p>
            <a:pPr lvl="0"/>
            <a:r>
              <a:rPr lang="en-GB" dirty="0" err="1">
                <a:latin typeface="Times New Roman" panose="02020603050405020304" pitchFamily="18" charset="0"/>
                <a:cs typeface="Times New Roman" panose="02020603050405020304" pitchFamily="18" charset="0"/>
              </a:rPr>
              <a:t>Oyununuz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başlangıç</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ismi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belirleyin</a:t>
            </a:r>
            <a:r>
              <a:rPr lang="en-GB" dirty="0">
                <a:latin typeface="Times New Roman" panose="02020603050405020304" pitchFamily="18" charset="0"/>
                <a:cs typeface="Times New Roman" panose="02020603050405020304" pitchFamily="18" charset="0"/>
              </a:rPr>
              <a:t>.</a:t>
            </a:r>
          </a:p>
          <a:p>
            <a:pPr lvl="0"/>
            <a:r>
              <a:rPr lang="en-GB" dirty="0" err="1">
                <a:latin typeface="Times New Roman" panose="02020603050405020304" pitchFamily="18" charset="0"/>
                <a:cs typeface="Times New Roman" panose="02020603050405020304" pitchFamily="18" charset="0"/>
              </a:rPr>
              <a:t>Topluluk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paylaşın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10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10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2" end="2"/>
                                            </p:txEl>
                                          </p:spTgt>
                                        </p:tgtEl>
                                        <p:attrNameLst>
                                          <p:attrName>style.visibility</p:attrName>
                                        </p:attrNameLst>
                                      </p:cBhvr>
                                      <p:to>
                                        <p:strVal val="visible"/>
                                      </p:to>
                                    </p:set>
                                    <p:animEffect transition="in" filter="fade">
                                      <p:cBhvr>
                                        <p:cTn id="17" dur="1000"/>
                                        <p:tgtEl>
                                          <p:spTgt spid="1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C3E3F1-2AD9-1911-F27E-3D2050A8DFB8}"/>
              </a:ext>
            </a:extLst>
          </p:cNvPr>
          <p:cNvSpPr>
            <a:spLocks noGrp="1"/>
          </p:cNvSpPr>
          <p:nvPr>
            <p:ph type="title"/>
          </p:nvPr>
        </p:nvSpPr>
        <p:spPr/>
        <p:txBody>
          <a:bodyPr/>
          <a:lstStyle/>
          <a:p>
            <a:r>
              <a:rPr lang="en-TR" dirty="0"/>
              <a:t>Önce rotasyonu yapalım.</a:t>
            </a:r>
          </a:p>
        </p:txBody>
      </p:sp>
      <p:sp>
        <p:nvSpPr>
          <p:cNvPr id="5" name="Text Placeholder 4">
            <a:extLst>
              <a:ext uri="{FF2B5EF4-FFF2-40B4-BE49-F238E27FC236}">
                <a16:creationId xmlns:a16="http://schemas.microsoft.com/office/drawing/2014/main" id="{0BE6B186-76AF-51D0-26DF-BE2D027176D5}"/>
              </a:ext>
            </a:extLst>
          </p:cNvPr>
          <p:cNvSpPr>
            <a:spLocks noGrp="1"/>
          </p:cNvSpPr>
          <p:nvPr>
            <p:ph type="body" idx="1"/>
          </p:nvPr>
        </p:nvSpPr>
        <p:spPr>
          <a:xfrm>
            <a:off x="860028" y="8540496"/>
            <a:ext cx="16644000" cy="794568"/>
          </a:xfrm>
        </p:spPr>
        <p:txBody>
          <a:bodyPr/>
          <a:lstStyle/>
          <a:p>
            <a:endParaRPr lang="en-TR" dirty="0"/>
          </a:p>
        </p:txBody>
      </p:sp>
      <p:pic>
        <p:nvPicPr>
          <p:cNvPr id="6" name="Picture 5">
            <a:extLst>
              <a:ext uri="{FF2B5EF4-FFF2-40B4-BE49-F238E27FC236}">
                <a16:creationId xmlns:a16="http://schemas.microsoft.com/office/drawing/2014/main" id="{3410E96F-F256-2EBF-8166-3F5C7F4CA003}"/>
              </a:ext>
            </a:extLst>
          </p:cNvPr>
          <p:cNvPicPr>
            <a:picLocks noChangeAspect="1"/>
          </p:cNvPicPr>
          <p:nvPr/>
        </p:nvPicPr>
        <p:blipFill>
          <a:blip r:embed="rId2"/>
          <a:stretch>
            <a:fillRect/>
          </a:stretch>
        </p:blipFill>
        <p:spPr>
          <a:xfrm>
            <a:off x="325374" y="2221992"/>
            <a:ext cx="4762500" cy="1600200"/>
          </a:xfrm>
          <a:prstGeom prst="rect">
            <a:avLst/>
          </a:prstGeom>
        </p:spPr>
      </p:pic>
      <p:pic>
        <p:nvPicPr>
          <p:cNvPr id="7" name="Picture 6">
            <a:extLst>
              <a:ext uri="{FF2B5EF4-FFF2-40B4-BE49-F238E27FC236}">
                <a16:creationId xmlns:a16="http://schemas.microsoft.com/office/drawing/2014/main" id="{07C6202A-ECEA-C767-C382-EE4BDFA7A400}"/>
              </a:ext>
            </a:extLst>
          </p:cNvPr>
          <p:cNvPicPr>
            <a:picLocks noChangeAspect="1"/>
          </p:cNvPicPr>
          <p:nvPr/>
        </p:nvPicPr>
        <p:blipFill>
          <a:blip r:embed="rId3"/>
          <a:stretch>
            <a:fillRect/>
          </a:stretch>
        </p:blipFill>
        <p:spPr>
          <a:xfrm>
            <a:off x="6971538" y="1788100"/>
            <a:ext cx="5803900" cy="3073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A56FAC-B4B5-7AAE-A710-6516CFC86CCB}"/>
                  </a:ext>
                </a:extLst>
              </p:cNvPr>
              <p:cNvSpPr txBox="1"/>
              <p:nvPr/>
            </p:nvSpPr>
            <p:spPr>
              <a:xfrm>
                <a:off x="4996434" y="2485258"/>
                <a:ext cx="1975104"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TR" sz="7200" i="1" smtClean="0">
                          <a:solidFill>
                            <a:schemeClr val="bg1"/>
                          </a:solidFill>
                          <a:latin typeface="Cambria Math" panose="02040503050406030204" pitchFamily="18" charset="0"/>
                          <a:ea typeface="Cambria Math" panose="02040503050406030204" pitchFamily="18" charset="0"/>
                        </a:rPr>
                        <m:t>=</m:t>
                      </m:r>
                    </m:oMath>
                  </m:oMathPara>
                </a14:m>
                <a:endParaRPr lang="en-TR" sz="7200" dirty="0">
                  <a:solidFill>
                    <a:schemeClr val="bg1"/>
                  </a:solidFill>
                </a:endParaRPr>
              </a:p>
            </p:txBody>
          </p:sp>
        </mc:Choice>
        <mc:Fallback xmlns="">
          <p:sp>
            <p:nvSpPr>
              <p:cNvPr id="8" name="TextBox 7">
                <a:extLst>
                  <a:ext uri="{FF2B5EF4-FFF2-40B4-BE49-F238E27FC236}">
                    <a16:creationId xmlns:a16="http://schemas.microsoft.com/office/drawing/2014/main" id="{B8A56FAC-B4B5-7AAE-A710-6516CFC86CCB}"/>
                  </a:ext>
                </a:extLst>
              </p:cNvPr>
              <p:cNvSpPr txBox="1">
                <a:spLocks noRot="1" noChangeAspect="1" noMove="1" noResize="1" noEditPoints="1" noAdjustHandles="1" noChangeArrowheads="1" noChangeShapeType="1" noTextEdit="1"/>
              </p:cNvSpPr>
              <p:nvPr/>
            </p:nvSpPr>
            <p:spPr>
              <a:xfrm>
                <a:off x="4996434" y="2485258"/>
                <a:ext cx="1975104" cy="1107996"/>
              </a:xfrm>
              <a:prstGeom prst="rect">
                <a:avLst/>
              </a:prstGeom>
              <a:blipFill>
                <a:blip r:embed="rId4"/>
                <a:stretch>
                  <a:fillRect/>
                </a:stretch>
              </a:blipFill>
            </p:spPr>
            <p:txBody>
              <a:bodyPr/>
              <a:lstStyle/>
              <a:p>
                <a:r>
                  <a:rPr lang="en-TR">
                    <a:noFill/>
                  </a:rPr>
                  <a:t> </a:t>
                </a:r>
              </a:p>
            </p:txBody>
          </p:sp>
        </mc:Fallback>
      </mc:AlternateContent>
      <p:pic>
        <p:nvPicPr>
          <p:cNvPr id="11" name="Picture 10">
            <a:extLst>
              <a:ext uri="{FF2B5EF4-FFF2-40B4-BE49-F238E27FC236}">
                <a16:creationId xmlns:a16="http://schemas.microsoft.com/office/drawing/2014/main" id="{1A80E148-B3C2-3707-3738-8E67822F95CE}"/>
              </a:ext>
            </a:extLst>
          </p:cNvPr>
          <p:cNvPicPr>
            <a:picLocks noChangeAspect="1"/>
          </p:cNvPicPr>
          <p:nvPr/>
        </p:nvPicPr>
        <p:blipFill>
          <a:blip r:embed="rId5"/>
          <a:stretch>
            <a:fillRect/>
          </a:stretch>
        </p:blipFill>
        <p:spPr>
          <a:xfrm>
            <a:off x="5252720" y="5124766"/>
            <a:ext cx="5588000" cy="3365500"/>
          </a:xfrm>
          <a:prstGeom prst="rect">
            <a:avLst/>
          </a:prstGeom>
        </p:spPr>
      </p:pic>
    </p:spTree>
    <p:extLst>
      <p:ext uri="{BB962C8B-B14F-4D97-AF65-F5344CB8AC3E}">
        <p14:creationId xmlns:p14="http://schemas.microsoft.com/office/powerpoint/2010/main" val="352645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9"/>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Roketimizin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Dönüşünü</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Ayarlamak</a:t>
            </a:r>
            <a:endParaRPr dirty="0">
              <a:latin typeface="Times New Roman" panose="02020603050405020304" pitchFamily="18" charset="0"/>
              <a:cs typeface="Times New Roman" panose="02020603050405020304" pitchFamily="18" charset="0"/>
            </a:endParaRPr>
          </a:p>
        </p:txBody>
      </p:sp>
      <p:sp>
        <p:nvSpPr>
          <p:cNvPr id="404" name="Google Shape;404;p49"/>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Dönüş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hızını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ayarlayabilmemiz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değişken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ekleyin</a:t>
            </a:r>
            <a:endParaRPr lang="en-GB"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Dönme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hızını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hızından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bağımsız</a:t>
            </a:r>
            <a:r>
              <a:rPr lang="en-GB" dirty="0">
                <a:latin typeface="Times New Roman" panose="02020603050405020304" pitchFamily="18" charset="0"/>
                <a:cs typeface="Times New Roman" panose="02020603050405020304" pitchFamily="18" charset="0"/>
              </a:rPr>
              <a:t> hale </a:t>
            </a:r>
            <a:r>
              <a:rPr lang="en-GB" dirty="0" err="1">
                <a:latin typeface="Times New Roman" panose="02020603050405020304" pitchFamily="18" charset="0"/>
                <a:cs typeface="Times New Roman" panose="02020603050405020304" pitchFamily="18" charset="0"/>
              </a:rPr>
              <a:t>getirin</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962B73-D2D3-2512-AEED-1CC222A3966C}"/>
              </a:ext>
            </a:extLst>
          </p:cNvPr>
          <p:cNvSpPr>
            <a:spLocks noGrp="1"/>
          </p:cNvSpPr>
          <p:nvPr>
            <p:ph type="body" idx="1"/>
          </p:nvPr>
        </p:nvSpPr>
        <p:spPr>
          <a:xfrm>
            <a:off x="822000" y="3699912"/>
            <a:ext cx="16644000" cy="692607"/>
          </a:xfrm>
        </p:spPr>
        <p:txBody>
          <a:bodyPr/>
          <a:lstStyle/>
          <a:p>
            <a:r>
              <a:rPr lang="en-TR" sz="2400" dirty="0"/>
              <a:t>İki durumdada aynı kodu kullandığımızdan bunu fonksiyona çevirelim.</a:t>
            </a:r>
          </a:p>
        </p:txBody>
      </p:sp>
      <p:pic>
        <p:nvPicPr>
          <p:cNvPr id="6" name="Picture 5">
            <a:extLst>
              <a:ext uri="{FF2B5EF4-FFF2-40B4-BE49-F238E27FC236}">
                <a16:creationId xmlns:a16="http://schemas.microsoft.com/office/drawing/2014/main" id="{B193D292-F3E5-8924-7B19-5140D95247CA}"/>
              </a:ext>
            </a:extLst>
          </p:cNvPr>
          <p:cNvPicPr>
            <a:picLocks noChangeAspect="1"/>
          </p:cNvPicPr>
          <p:nvPr/>
        </p:nvPicPr>
        <p:blipFill>
          <a:blip r:embed="rId2"/>
          <a:stretch>
            <a:fillRect/>
          </a:stretch>
        </p:blipFill>
        <p:spPr>
          <a:xfrm>
            <a:off x="822000" y="548640"/>
            <a:ext cx="5740400" cy="1143000"/>
          </a:xfrm>
          <a:prstGeom prst="rect">
            <a:avLst/>
          </a:prstGeom>
        </p:spPr>
      </p:pic>
      <p:pic>
        <p:nvPicPr>
          <p:cNvPr id="7" name="Picture 6">
            <a:extLst>
              <a:ext uri="{FF2B5EF4-FFF2-40B4-BE49-F238E27FC236}">
                <a16:creationId xmlns:a16="http://schemas.microsoft.com/office/drawing/2014/main" id="{5A0C438C-1F50-53AA-B3E5-48B8D4DEC6C9}"/>
              </a:ext>
            </a:extLst>
          </p:cNvPr>
          <p:cNvPicPr>
            <a:picLocks noChangeAspect="1"/>
          </p:cNvPicPr>
          <p:nvPr/>
        </p:nvPicPr>
        <p:blipFill>
          <a:blip r:embed="rId3"/>
          <a:stretch>
            <a:fillRect/>
          </a:stretch>
        </p:blipFill>
        <p:spPr>
          <a:xfrm>
            <a:off x="6635552" y="548640"/>
            <a:ext cx="7772400" cy="2856707"/>
          </a:xfrm>
          <a:prstGeom prst="rect">
            <a:avLst/>
          </a:prstGeom>
        </p:spPr>
      </p:pic>
      <p:pic>
        <p:nvPicPr>
          <p:cNvPr id="8" name="Picture 7">
            <a:extLst>
              <a:ext uri="{FF2B5EF4-FFF2-40B4-BE49-F238E27FC236}">
                <a16:creationId xmlns:a16="http://schemas.microsoft.com/office/drawing/2014/main" id="{98AB1492-CABB-9848-146C-E626BD3D516B}"/>
              </a:ext>
            </a:extLst>
          </p:cNvPr>
          <p:cNvPicPr>
            <a:picLocks noChangeAspect="1"/>
          </p:cNvPicPr>
          <p:nvPr/>
        </p:nvPicPr>
        <p:blipFill>
          <a:blip r:embed="rId4"/>
          <a:stretch>
            <a:fillRect/>
          </a:stretch>
        </p:blipFill>
        <p:spPr>
          <a:xfrm>
            <a:off x="292608" y="4532811"/>
            <a:ext cx="5925312" cy="2848120"/>
          </a:xfrm>
          <a:prstGeom prst="rect">
            <a:avLst/>
          </a:prstGeom>
        </p:spPr>
      </p:pic>
      <p:pic>
        <p:nvPicPr>
          <p:cNvPr id="9" name="Picture 8">
            <a:extLst>
              <a:ext uri="{FF2B5EF4-FFF2-40B4-BE49-F238E27FC236}">
                <a16:creationId xmlns:a16="http://schemas.microsoft.com/office/drawing/2014/main" id="{D0EB0D5E-CE8D-050E-FC4A-E19F6BA3FF4C}"/>
              </a:ext>
            </a:extLst>
          </p:cNvPr>
          <p:cNvPicPr>
            <a:picLocks noChangeAspect="1"/>
          </p:cNvPicPr>
          <p:nvPr/>
        </p:nvPicPr>
        <p:blipFill>
          <a:blip r:embed="rId5"/>
          <a:stretch>
            <a:fillRect/>
          </a:stretch>
        </p:blipFill>
        <p:spPr>
          <a:xfrm>
            <a:off x="6562400" y="4644236"/>
            <a:ext cx="5868529" cy="2736695"/>
          </a:xfrm>
          <a:prstGeom prst="rect">
            <a:avLst/>
          </a:prstGeom>
        </p:spPr>
      </p:pic>
    </p:spTree>
    <p:extLst>
      <p:ext uri="{BB962C8B-B14F-4D97-AF65-F5344CB8AC3E}">
        <p14:creationId xmlns:p14="http://schemas.microsoft.com/office/powerpoint/2010/main" val="1173584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565E7-63DA-92A1-0575-0792D712012E}"/>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D65AC339-D516-CA45-4A49-D31B70F44230}"/>
              </a:ext>
            </a:extLst>
          </p:cNvPr>
          <p:cNvSpPr>
            <a:spLocks noGrp="1"/>
          </p:cNvSpPr>
          <p:nvPr>
            <p:ph type="body" idx="1"/>
          </p:nvPr>
        </p:nvSpPr>
        <p:spPr>
          <a:xfrm>
            <a:off x="860028" y="6384900"/>
            <a:ext cx="16644000" cy="2950164"/>
          </a:xfrm>
        </p:spPr>
        <p:txBody>
          <a:bodyPr/>
          <a:lstStyle/>
          <a:p>
            <a:r>
              <a:rPr lang="en-US" dirty="0"/>
              <a:t>I</a:t>
            </a:r>
            <a:r>
              <a:rPr lang="en-TR" dirty="0"/>
              <a:t>ki ayrı yerde kod yazmak yerine tek fonksiyona indirgeyip parametreyle gerekli değişikliği bildirdik. Böylece ilerde applyroatation içinde bir değişiklik yaparsak iki defa yapmamıza gerek kalmayacak.</a:t>
            </a:r>
          </a:p>
        </p:txBody>
      </p:sp>
      <p:pic>
        <p:nvPicPr>
          <p:cNvPr id="4" name="Picture 3">
            <a:extLst>
              <a:ext uri="{FF2B5EF4-FFF2-40B4-BE49-F238E27FC236}">
                <a16:creationId xmlns:a16="http://schemas.microsoft.com/office/drawing/2014/main" id="{CCCA7653-FABF-9A4E-E20D-327767594436}"/>
              </a:ext>
            </a:extLst>
          </p:cNvPr>
          <p:cNvPicPr>
            <a:picLocks noChangeAspect="1"/>
          </p:cNvPicPr>
          <p:nvPr/>
        </p:nvPicPr>
        <p:blipFill>
          <a:blip r:embed="rId2"/>
          <a:stretch>
            <a:fillRect/>
          </a:stretch>
        </p:blipFill>
        <p:spPr>
          <a:xfrm>
            <a:off x="4370832" y="2530296"/>
            <a:ext cx="7772400" cy="3854604"/>
          </a:xfrm>
          <a:prstGeom prst="rect">
            <a:avLst/>
          </a:prstGeom>
        </p:spPr>
      </p:pic>
    </p:spTree>
    <p:extLst>
      <p:ext uri="{BB962C8B-B14F-4D97-AF65-F5344CB8AC3E}">
        <p14:creationId xmlns:p14="http://schemas.microsoft.com/office/powerpoint/2010/main" val="3241558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0"/>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err="1">
                <a:latin typeface="Times New Roman" panose="02020603050405020304" pitchFamily="18" charset="0"/>
                <a:cs typeface="Times New Roman" panose="02020603050405020304" pitchFamily="18" charset="0"/>
              </a:rPr>
              <a:t>Rijit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Gövde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Kısıtlamaları</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1"/>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Hareketimizi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Düzene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Sokalım</a:t>
            </a:r>
            <a:endParaRPr dirty="0">
              <a:latin typeface="Times New Roman" panose="02020603050405020304" pitchFamily="18" charset="0"/>
              <a:cs typeface="Times New Roman" panose="02020603050405020304" pitchFamily="18" charset="0"/>
            </a:endParaRPr>
          </a:p>
        </p:txBody>
      </p:sp>
      <p:sp>
        <p:nvSpPr>
          <p:cNvPr id="421" name="Google Shape;421;p51"/>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Değişiklikleri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prefabrike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uygulama</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0"/>
            <a:r>
              <a:rPr lang="en-GB" dirty="0">
                <a:latin typeface="Times New Roman" panose="02020603050405020304" pitchFamily="18" charset="0"/>
                <a:cs typeface="Times New Roman" panose="02020603050405020304" pitchFamily="18" charset="0"/>
              </a:rPr>
              <a:t>Engel </a:t>
            </a:r>
            <a:r>
              <a:rPr lang="en-GB" dirty="0" err="1">
                <a:latin typeface="Times New Roman" panose="02020603050405020304" pitchFamily="18" charset="0"/>
                <a:cs typeface="Times New Roman" panose="02020603050405020304" pitchFamily="18" charset="0"/>
              </a:rPr>
              <a:t>ekleme</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Roketimiz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kısıtlamaları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gerçekleştirin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Engele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çarpma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hatamızı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düzeltin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lvl="0"/>
            <a:r>
              <a:rPr lang="en-GB" dirty="0" err="1">
                <a:latin typeface="Times New Roman" panose="02020603050405020304" pitchFamily="18" charset="0"/>
                <a:cs typeface="Times New Roman" panose="02020603050405020304" pitchFamily="18" charset="0"/>
              </a:rPr>
              <a:t>Sürüklenme</a:t>
            </a:r>
            <a:r>
              <a:rPr lang="en-GB" dirty="0">
                <a:latin typeface="Times New Roman" panose="02020603050405020304" pitchFamily="18" charset="0"/>
                <a:cs typeface="Times New Roman" panose="02020603050405020304" pitchFamily="18" charset="0"/>
              </a:rPr>
              <a:t>(DRAG) </a:t>
            </a:r>
            <a:r>
              <a:rPr lang="en-GB" dirty="0" err="1">
                <a:latin typeface="Times New Roman" panose="02020603050405020304" pitchFamily="18" charset="0"/>
                <a:cs typeface="Times New Roman" panose="02020603050405020304" pitchFamily="18" charset="0"/>
              </a:rPr>
              <a:t>değerimizi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ayarlayın</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animEffect transition="in" filter="fade">
                                      <p:cBhvr>
                                        <p:cTn id="7" dur="1"/>
                                        <p:tgtEl>
                                          <p:spTgt spid="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
                                            <p:txEl>
                                              <p:pRg st="1" end="1"/>
                                            </p:txEl>
                                          </p:spTgt>
                                        </p:tgtEl>
                                        <p:attrNameLst>
                                          <p:attrName>style.visibility</p:attrName>
                                        </p:attrNameLst>
                                      </p:cBhvr>
                                      <p:to>
                                        <p:strVal val="visible"/>
                                      </p:to>
                                    </p:set>
                                    <p:animEffect transition="in" filter="fade">
                                      <p:cBhvr>
                                        <p:cTn id="12" dur="1"/>
                                        <p:tgtEl>
                                          <p:spTgt spid="4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1">
                                            <p:txEl>
                                              <p:pRg st="2" end="2"/>
                                            </p:txEl>
                                          </p:spTgt>
                                        </p:tgtEl>
                                        <p:attrNameLst>
                                          <p:attrName>style.visibility</p:attrName>
                                        </p:attrNameLst>
                                      </p:cBhvr>
                                      <p:to>
                                        <p:strVal val="visible"/>
                                      </p:to>
                                    </p:set>
                                    <p:animEffect transition="in" filter="fade">
                                      <p:cBhvr>
                                        <p:cTn id="17" dur="1"/>
                                        <p:tgtEl>
                                          <p:spTgt spid="4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1">
                                            <p:txEl>
                                              <p:pRg st="3" end="3"/>
                                            </p:txEl>
                                          </p:spTgt>
                                        </p:tgtEl>
                                        <p:attrNameLst>
                                          <p:attrName>style.visibility</p:attrName>
                                        </p:attrNameLst>
                                      </p:cBhvr>
                                      <p:to>
                                        <p:strVal val="visible"/>
                                      </p:to>
                                    </p:set>
                                    <p:animEffect transition="in" filter="fade">
                                      <p:cBhvr>
                                        <p:cTn id="22" dur="1"/>
                                        <p:tgtEl>
                                          <p:spTgt spid="4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1">
                                            <p:txEl>
                                              <p:pRg st="4" end="4"/>
                                            </p:txEl>
                                          </p:spTgt>
                                        </p:tgtEl>
                                        <p:attrNameLst>
                                          <p:attrName>style.visibility</p:attrName>
                                        </p:attrNameLst>
                                      </p:cBhvr>
                                      <p:to>
                                        <p:strVal val="visible"/>
                                      </p:to>
                                    </p:set>
                                    <p:animEffect transition="in" filter="fade">
                                      <p:cBhvr>
                                        <p:cTn id="27" dur="1"/>
                                        <p:tgtEl>
                                          <p:spTgt spid="4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11587A-58AF-15FB-ED6A-7F84A1DACDBA}"/>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18568C63-E4A2-BA81-A31E-DAFD64E9536E}"/>
              </a:ext>
            </a:extLst>
          </p:cNvPr>
          <p:cNvSpPr>
            <a:spLocks noGrp="1"/>
          </p:cNvSpPr>
          <p:nvPr>
            <p:ph type="body" idx="1"/>
          </p:nvPr>
        </p:nvSpPr>
        <p:spPr>
          <a:xfrm>
            <a:off x="860028" y="6650182"/>
            <a:ext cx="16644000" cy="2684882"/>
          </a:xfrm>
        </p:spPr>
        <p:txBody>
          <a:bodyPr/>
          <a:lstStyle/>
          <a:p>
            <a:r>
              <a:rPr lang="en-TR" sz="3600" dirty="0"/>
              <a:t>Objede yaptığımız değişiklikleri prefaba geçirmek için; önce objemizi seçiyoruz sonra inspectorda prefabın içindeki overrides kısmına tıklıyoruz ve apply all’u seçiyoruz.</a:t>
            </a:r>
            <a:r>
              <a:rPr lang="en-US" sz="3600" dirty="0"/>
              <a:t> Y</a:t>
            </a:r>
            <a:r>
              <a:rPr lang="en-TR" sz="3600" dirty="0"/>
              <a:t>aptığımız değişiklikleri çok sık olmasada düzenli olarak prefaba kaydetmekte fayda var</a:t>
            </a:r>
            <a:r>
              <a:rPr lang="en-TR" dirty="0"/>
              <a:t>.</a:t>
            </a:r>
          </a:p>
          <a:p>
            <a:endParaRPr lang="en-TR" dirty="0"/>
          </a:p>
        </p:txBody>
      </p:sp>
      <p:pic>
        <p:nvPicPr>
          <p:cNvPr id="8" name="Picture 7">
            <a:extLst>
              <a:ext uri="{FF2B5EF4-FFF2-40B4-BE49-F238E27FC236}">
                <a16:creationId xmlns:a16="http://schemas.microsoft.com/office/drawing/2014/main" id="{BD2C21EA-2F5D-F593-6238-F98F99C984FA}"/>
              </a:ext>
            </a:extLst>
          </p:cNvPr>
          <p:cNvPicPr>
            <a:picLocks noChangeAspect="1"/>
          </p:cNvPicPr>
          <p:nvPr/>
        </p:nvPicPr>
        <p:blipFill>
          <a:blip r:embed="rId2"/>
          <a:stretch>
            <a:fillRect/>
          </a:stretch>
        </p:blipFill>
        <p:spPr>
          <a:xfrm>
            <a:off x="1724890" y="1788100"/>
            <a:ext cx="13997153" cy="4636140"/>
          </a:xfrm>
          <a:prstGeom prst="rect">
            <a:avLst/>
          </a:prstGeom>
        </p:spPr>
      </p:pic>
    </p:spTree>
    <p:extLst>
      <p:ext uri="{BB962C8B-B14F-4D97-AF65-F5344CB8AC3E}">
        <p14:creationId xmlns:p14="http://schemas.microsoft.com/office/powerpoint/2010/main" val="12586850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05CD-51F7-320B-202A-6CFF4B79FBE6}"/>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FF8BF902-AC75-CBF4-6E5D-D8EB38F48A2D}"/>
              </a:ext>
            </a:extLst>
          </p:cNvPr>
          <p:cNvSpPr>
            <a:spLocks noGrp="1"/>
          </p:cNvSpPr>
          <p:nvPr>
            <p:ph type="body" idx="1"/>
          </p:nvPr>
        </p:nvSpPr>
        <p:spPr>
          <a:xfrm>
            <a:off x="860028" y="7689272"/>
            <a:ext cx="16644000" cy="1645791"/>
          </a:xfrm>
        </p:spPr>
        <p:txBody>
          <a:bodyPr/>
          <a:lstStyle/>
          <a:p>
            <a:r>
              <a:rPr lang="en-TR" dirty="0"/>
              <a:t>Engel olarak bir cube koyuyoruz.</a:t>
            </a:r>
          </a:p>
        </p:txBody>
      </p:sp>
      <p:pic>
        <p:nvPicPr>
          <p:cNvPr id="5" name="Picture 4">
            <a:extLst>
              <a:ext uri="{FF2B5EF4-FFF2-40B4-BE49-F238E27FC236}">
                <a16:creationId xmlns:a16="http://schemas.microsoft.com/office/drawing/2014/main" id="{0EB9C5A6-DAD5-B91C-6EC7-48BEBF967490}"/>
              </a:ext>
            </a:extLst>
          </p:cNvPr>
          <p:cNvPicPr>
            <a:picLocks noChangeAspect="1"/>
          </p:cNvPicPr>
          <p:nvPr/>
        </p:nvPicPr>
        <p:blipFill>
          <a:blip r:embed="rId2"/>
          <a:stretch>
            <a:fillRect/>
          </a:stretch>
        </p:blipFill>
        <p:spPr>
          <a:xfrm>
            <a:off x="3698002" y="1788100"/>
            <a:ext cx="10891996" cy="5350454"/>
          </a:xfrm>
          <a:prstGeom prst="rect">
            <a:avLst/>
          </a:prstGeom>
        </p:spPr>
      </p:pic>
    </p:spTree>
    <p:extLst>
      <p:ext uri="{BB962C8B-B14F-4D97-AF65-F5344CB8AC3E}">
        <p14:creationId xmlns:p14="http://schemas.microsoft.com/office/powerpoint/2010/main" val="19848062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D6CF-863F-1DCC-CB5B-5EE16508FA77}"/>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49887A97-B3C4-E139-F68E-1B53D005EFD5}"/>
              </a:ext>
            </a:extLst>
          </p:cNvPr>
          <p:cNvSpPr>
            <a:spLocks noGrp="1"/>
          </p:cNvSpPr>
          <p:nvPr>
            <p:ph type="body" idx="1"/>
          </p:nvPr>
        </p:nvSpPr>
        <p:spPr>
          <a:xfrm>
            <a:off x="860028" y="8081062"/>
            <a:ext cx="16644000" cy="1254001"/>
          </a:xfrm>
        </p:spPr>
        <p:txBody>
          <a:bodyPr/>
          <a:lstStyle/>
          <a:p>
            <a:r>
              <a:rPr lang="en-TR" dirty="0"/>
              <a:t>İstediğimiz yere koyup aynı eksende olacak şekilde şekillendiriyoruz.</a:t>
            </a:r>
          </a:p>
        </p:txBody>
      </p:sp>
      <p:pic>
        <p:nvPicPr>
          <p:cNvPr id="4" name="Picture 3">
            <a:extLst>
              <a:ext uri="{FF2B5EF4-FFF2-40B4-BE49-F238E27FC236}">
                <a16:creationId xmlns:a16="http://schemas.microsoft.com/office/drawing/2014/main" id="{DCD1F555-071B-23B2-66FE-3EFD0DFB337E}"/>
              </a:ext>
            </a:extLst>
          </p:cNvPr>
          <p:cNvPicPr>
            <a:picLocks noChangeAspect="1"/>
          </p:cNvPicPr>
          <p:nvPr/>
        </p:nvPicPr>
        <p:blipFill>
          <a:blip r:embed="rId2"/>
          <a:stretch>
            <a:fillRect/>
          </a:stretch>
        </p:blipFill>
        <p:spPr>
          <a:xfrm>
            <a:off x="3761509" y="1788100"/>
            <a:ext cx="12672372" cy="4446445"/>
          </a:xfrm>
          <a:prstGeom prst="rect">
            <a:avLst/>
          </a:prstGeom>
        </p:spPr>
      </p:pic>
    </p:spTree>
    <p:extLst>
      <p:ext uri="{BB962C8B-B14F-4D97-AF65-F5344CB8AC3E}">
        <p14:creationId xmlns:p14="http://schemas.microsoft.com/office/powerpoint/2010/main" val="2928719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2B9D-3BCC-10A3-7F5A-97BD3469180B}"/>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CF1682A1-F3F3-BAFD-8888-0EE833C3CE79}"/>
              </a:ext>
            </a:extLst>
          </p:cNvPr>
          <p:cNvSpPr>
            <a:spLocks noGrp="1"/>
          </p:cNvSpPr>
          <p:nvPr>
            <p:ph type="body" idx="1"/>
          </p:nvPr>
        </p:nvSpPr>
        <p:spPr>
          <a:xfrm>
            <a:off x="860028" y="7107046"/>
            <a:ext cx="16644000" cy="2228018"/>
          </a:xfrm>
        </p:spPr>
        <p:txBody>
          <a:bodyPr/>
          <a:lstStyle/>
          <a:p>
            <a:r>
              <a:rPr lang="en-TR" dirty="0"/>
              <a:t>İhtiyaç halinde objemiz seçiliyken transform komponentına tıklayarak posizyonunu resetleyebiliriz.</a:t>
            </a:r>
          </a:p>
        </p:txBody>
      </p:sp>
      <p:pic>
        <p:nvPicPr>
          <p:cNvPr id="4" name="Picture 3">
            <a:extLst>
              <a:ext uri="{FF2B5EF4-FFF2-40B4-BE49-F238E27FC236}">
                <a16:creationId xmlns:a16="http://schemas.microsoft.com/office/drawing/2014/main" id="{2A844D5E-5858-4855-D389-C1214A88DFEE}"/>
              </a:ext>
            </a:extLst>
          </p:cNvPr>
          <p:cNvPicPr>
            <a:picLocks noChangeAspect="1"/>
          </p:cNvPicPr>
          <p:nvPr/>
        </p:nvPicPr>
        <p:blipFill>
          <a:blip r:embed="rId2"/>
          <a:stretch>
            <a:fillRect/>
          </a:stretch>
        </p:blipFill>
        <p:spPr>
          <a:xfrm>
            <a:off x="2521392" y="1788100"/>
            <a:ext cx="13245216" cy="5318945"/>
          </a:xfrm>
          <a:prstGeom prst="rect">
            <a:avLst/>
          </a:prstGeom>
        </p:spPr>
      </p:pic>
    </p:spTree>
    <p:extLst>
      <p:ext uri="{BB962C8B-B14F-4D97-AF65-F5344CB8AC3E}">
        <p14:creationId xmlns:p14="http://schemas.microsoft.com/office/powerpoint/2010/main" val="1348577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Onion Design(</a:t>
            </a:r>
            <a:r>
              <a:rPr lang="en-GB" dirty="0" err="1">
                <a:latin typeface="Times New Roman" panose="02020603050405020304" pitchFamily="18" charset="0"/>
                <a:cs typeface="Times New Roman" panose="02020603050405020304" pitchFamily="18" charset="0"/>
              </a:rPr>
              <a:t>soğan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dizaynı</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F374-A45A-788B-078E-0237562F8090}"/>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A4C6C51D-255B-8A49-8AFB-AB173569F30D}"/>
              </a:ext>
            </a:extLst>
          </p:cNvPr>
          <p:cNvSpPr>
            <a:spLocks noGrp="1"/>
          </p:cNvSpPr>
          <p:nvPr>
            <p:ph type="body" idx="1"/>
          </p:nvPr>
        </p:nvSpPr>
        <p:spPr>
          <a:xfrm>
            <a:off x="860028" y="7897090"/>
            <a:ext cx="16644000" cy="1437973"/>
          </a:xfrm>
        </p:spPr>
        <p:txBody>
          <a:bodyPr/>
          <a:lstStyle/>
          <a:p>
            <a:r>
              <a:rPr lang="en-TR" sz="4000" dirty="0"/>
              <a:t>İsteğimiz şekilde ayarladığımız engelimizi Obstecle(engel demek) olarak adlandıralım. Ve prefab yapalım.</a:t>
            </a:r>
          </a:p>
        </p:txBody>
      </p:sp>
      <p:pic>
        <p:nvPicPr>
          <p:cNvPr id="4" name="Picture 3">
            <a:extLst>
              <a:ext uri="{FF2B5EF4-FFF2-40B4-BE49-F238E27FC236}">
                <a16:creationId xmlns:a16="http://schemas.microsoft.com/office/drawing/2014/main" id="{4FB626C9-6569-B737-A169-3B927E302FC2}"/>
              </a:ext>
            </a:extLst>
          </p:cNvPr>
          <p:cNvPicPr>
            <a:picLocks noChangeAspect="1"/>
          </p:cNvPicPr>
          <p:nvPr/>
        </p:nvPicPr>
        <p:blipFill>
          <a:blip r:embed="rId2"/>
          <a:stretch>
            <a:fillRect/>
          </a:stretch>
        </p:blipFill>
        <p:spPr>
          <a:xfrm>
            <a:off x="2723461" y="1788100"/>
            <a:ext cx="12841078" cy="5921955"/>
          </a:xfrm>
          <a:prstGeom prst="rect">
            <a:avLst/>
          </a:prstGeom>
        </p:spPr>
      </p:pic>
    </p:spTree>
    <p:extLst>
      <p:ext uri="{BB962C8B-B14F-4D97-AF65-F5344CB8AC3E}">
        <p14:creationId xmlns:p14="http://schemas.microsoft.com/office/powerpoint/2010/main" val="8919371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CBD0A-D8DF-2E18-E6FA-B1EADEF98B95}"/>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39488331-B45A-56AA-B22E-577614735037}"/>
              </a:ext>
            </a:extLst>
          </p:cNvPr>
          <p:cNvSpPr>
            <a:spLocks noGrp="1"/>
          </p:cNvSpPr>
          <p:nvPr>
            <p:ph type="body" idx="1"/>
          </p:nvPr>
        </p:nvSpPr>
        <p:spPr>
          <a:xfrm>
            <a:off x="860028" y="7315200"/>
            <a:ext cx="16644000" cy="2019864"/>
          </a:xfrm>
        </p:spPr>
        <p:txBody>
          <a:bodyPr/>
          <a:lstStyle/>
          <a:p>
            <a:r>
              <a:rPr lang="en-TR" dirty="0"/>
              <a:t>Obstecle için yeni bir material oluşturup objemize atayalım ve renk belirleyelim.</a:t>
            </a:r>
          </a:p>
        </p:txBody>
      </p:sp>
      <p:pic>
        <p:nvPicPr>
          <p:cNvPr id="4" name="Picture 3">
            <a:extLst>
              <a:ext uri="{FF2B5EF4-FFF2-40B4-BE49-F238E27FC236}">
                <a16:creationId xmlns:a16="http://schemas.microsoft.com/office/drawing/2014/main" id="{C12E6A4F-63D1-89C2-FD58-6C795F75F37B}"/>
              </a:ext>
            </a:extLst>
          </p:cNvPr>
          <p:cNvPicPr>
            <a:picLocks noChangeAspect="1"/>
          </p:cNvPicPr>
          <p:nvPr/>
        </p:nvPicPr>
        <p:blipFill>
          <a:blip r:embed="rId2"/>
          <a:stretch>
            <a:fillRect/>
          </a:stretch>
        </p:blipFill>
        <p:spPr>
          <a:xfrm>
            <a:off x="4031673" y="1941114"/>
            <a:ext cx="10680148" cy="5374086"/>
          </a:xfrm>
          <a:prstGeom prst="rect">
            <a:avLst/>
          </a:prstGeom>
        </p:spPr>
      </p:pic>
    </p:spTree>
    <p:extLst>
      <p:ext uri="{BB962C8B-B14F-4D97-AF65-F5344CB8AC3E}">
        <p14:creationId xmlns:p14="http://schemas.microsoft.com/office/powerpoint/2010/main" val="452507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B4C466-03F3-067D-C969-EE330642382E}"/>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BDE00200-5369-502B-DD3A-15B13597ABE8}"/>
              </a:ext>
            </a:extLst>
          </p:cNvPr>
          <p:cNvSpPr>
            <a:spLocks noGrp="1"/>
          </p:cNvSpPr>
          <p:nvPr>
            <p:ph type="body" idx="1"/>
          </p:nvPr>
        </p:nvSpPr>
        <p:spPr>
          <a:xfrm>
            <a:off x="860028" y="6827058"/>
            <a:ext cx="16644000" cy="2508006"/>
          </a:xfrm>
        </p:spPr>
        <p:txBody>
          <a:bodyPr/>
          <a:lstStyle/>
          <a:p>
            <a:r>
              <a:rPr lang="en-TR" sz="4400" dirty="0"/>
              <a:t>Rigid body de constrains var bu kısıtlamalar anlamına gelir. Roket için hangi kısıtlamaları kullanmalısınız deneyerek deneyimleyin.</a:t>
            </a:r>
          </a:p>
        </p:txBody>
      </p:sp>
      <p:pic>
        <p:nvPicPr>
          <p:cNvPr id="4" name="Picture 3">
            <a:extLst>
              <a:ext uri="{FF2B5EF4-FFF2-40B4-BE49-F238E27FC236}">
                <a16:creationId xmlns:a16="http://schemas.microsoft.com/office/drawing/2014/main" id="{45999EC1-6688-AF0E-E95F-D025D5E6CA67}"/>
              </a:ext>
            </a:extLst>
          </p:cNvPr>
          <p:cNvPicPr>
            <a:picLocks noChangeAspect="1"/>
          </p:cNvPicPr>
          <p:nvPr/>
        </p:nvPicPr>
        <p:blipFill>
          <a:blip r:embed="rId2"/>
          <a:stretch>
            <a:fillRect/>
          </a:stretch>
        </p:blipFill>
        <p:spPr>
          <a:xfrm>
            <a:off x="2514600" y="534094"/>
            <a:ext cx="12274203" cy="6292964"/>
          </a:xfrm>
          <a:prstGeom prst="rect">
            <a:avLst/>
          </a:prstGeom>
        </p:spPr>
      </p:pic>
    </p:spTree>
    <p:extLst>
      <p:ext uri="{BB962C8B-B14F-4D97-AF65-F5344CB8AC3E}">
        <p14:creationId xmlns:p14="http://schemas.microsoft.com/office/powerpoint/2010/main" val="2081691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2AB8-262F-9A40-1CC2-A9DBD4B44C40}"/>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07E8A26A-B9BC-3350-774C-17D85514C4D2}"/>
              </a:ext>
            </a:extLst>
          </p:cNvPr>
          <p:cNvSpPr>
            <a:spLocks noGrp="1"/>
          </p:cNvSpPr>
          <p:nvPr>
            <p:ph type="body" idx="1"/>
          </p:nvPr>
        </p:nvSpPr>
        <p:spPr>
          <a:xfrm>
            <a:off x="860028" y="7772400"/>
            <a:ext cx="16644000" cy="1562664"/>
          </a:xfrm>
        </p:spPr>
        <p:txBody>
          <a:bodyPr/>
          <a:lstStyle/>
          <a:p>
            <a:endParaRPr lang="en-TR" dirty="0"/>
          </a:p>
        </p:txBody>
      </p:sp>
      <p:pic>
        <p:nvPicPr>
          <p:cNvPr id="6" name="Picture 5">
            <a:extLst>
              <a:ext uri="{FF2B5EF4-FFF2-40B4-BE49-F238E27FC236}">
                <a16:creationId xmlns:a16="http://schemas.microsoft.com/office/drawing/2014/main" id="{CEA9C2EE-25D9-9064-25A0-5DA86927817D}"/>
              </a:ext>
            </a:extLst>
          </p:cNvPr>
          <p:cNvPicPr>
            <a:picLocks noChangeAspect="1"/>
          </p:cNvPicPr>
          <p:nvPr/>
        </p:nvPicPr>
        <p:blipFill>
          <a:blip r:embed="rId2"/>
          <a:stretch>
            <a:fillRect/>
          </a:stretch>
        </p:blipFill>
        <p:spPr>
          <a:xfrm>
            <a:off x="2921787" y="1777709"/>
            <a:ext cx="12444425" cy="5994691"/>
          </a:xfrm>
          <a:prstGeom prst="rect">
            <a:avLst/>
          </a:prstGeom>
        </p:spPr>
      </p:pic>
    </p:spTree>
    <p:extLst>
      <p:ext uri="{BB962C8B-B14F-4D97-AF65-F5344CB8AC3E}">
        <p14:creationId xmlns:p14="http://schemas.microsoft.com/office/powerpoint/2010/main" val="25631577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4C33-2A44-1271-7B15-75ADDB321E2A}"/>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F6AC41FF-35EA-E004-4483-8A3CF97A6237}"/>
              </a:ext>
            </a:extLst>
          </p:cNvPr>
          <p:cNvSpPr>
            <a:spLocks noGrp="1"/>
          </p:cNvSpPr>
          <p:nvPr>
            <p:ph type="body" idx="1"/>
          </p:nvPr>
        </p:nvSpPr>
        <p:spPr>
          <a:xfrm>
            <a:off x="860028" y="8081062"/>
            <a:ext cx="16644000" cy="1254001"/>
          </a:xfrm>
        </p:spPr>
        <p:txBody>
          <a:bodyPr/>
          <a:lstStyle/>
          <a:p>
            <a:r>
              <a:rPr lang="en-TR" dirty="0"/>
              <a:t>Game sekmesinde maximize on play </a:t>
            </a:r>
            <a:r>
              <a:rPr lang="en-US" dirty="0"/>
              <a:t>I</a:t>
            </a:r>
            <a:r>
              <a:rPr lang="en-TR" dirty="0"/>
              <a:t> seçersek oyun başladığında tam ekran olur.</a:t>
            </a:r>
          </a:p>
        </p:txBody>
      </p:sp>
      <p:pic>
        <p:nvPicPr>
          <p:cNvPr id="4" name="Picture 3">
            <a:extLst>
              <a:ext uri="{FF2B5EF4-FFF2-40B4-BE49-F238E27FC236}">
                <a16:creationId xmlns:a16="http://schemas.microsoft.com/office/drawing/2014/main" id="{2EF80FD5-1773-20E2-DA91-72E81F09553D}"/>
              </a:ext>
            </a:extLst>
          </p:cNvPr>
          <p:cNvPicPr>
            <a:picLocks noChangeAspect="1"/>
          </p:cNvPicPr>
          <p:nvPr/>
        </p:nvPicPr>
        <p:blipFill>
          <a:blip r:embed="rId2"/>
          <a:stretch>
            <a:fillRect/>
          </a:stretch>
        </p:blipFill>
        <p:spPr>
          <a:xfrm>
            <a:off x="2618509" y="965627"/>
            <a:ext cx="12393473" cy="5989190"/>
          </a:xfrm>
          <a:prstGeom prst="rect">
            <a:avLst/>
          </a:prstGeom>
        </p:spPr>
      </p:pic>
    </p:spTree>
    <p:extLst>
      <p:ext uri="{BB962C8B-B14F-4D97-AF65-F5344CB8AC3E}">
        <p14:creationId xmlns:p14="http://schemas.microsoft.com/office/powerpoint/2010/main" val="26095860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00F867-6A15-1C5A-8685-CB7A3C3C6293}"/>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CA9FBF83-5F95-4E6B-8BD0-892F660A4DBF}"/>
              </a:ext>
            </a:extLst>
          </p:cNvPr>
          <p:cNvSpPr>
            <a:spLocks noGrp="1"/>
          </p:cNvSpPr>
          <p:nvPr>
            <p:ph type="body" idx="1"/>
          </p:nvPr>
        </p:nvSpPr>
        <p:spPr/>
        <p:txBody>
          <a:bodyPr/>
          <a:lstStyle/>
          <a:p>
            <a:r>
              <a:rPr lang="en-US" dirty="0"/>
              <a:t>R</a:t>
            </a:r>
            <a:r>
              <a:rPr lang="en-TR" dirty="0"/>
              <a:t>oketle bir objeye çarptığımızda roket kontrollerinde sıkıntı çıkmasına sebep olan bir bug var deneyin.</a:t>
            </a:r>
          </a:p>
          <a:p>
            <a:r>
              <a:rPr lang="en-TR" dirty="0"/>
              <a:t>Bu buga dünyanın fizik kuralları geri rokete verdiği yönle bizim tuşa verdiğimiz yönün çakışması sebebiyet verir.</a:t>
            </a:r>
          </a:p>
        </p:txBody>
      </p:sp>
    </p:spTree>
    <p:extLst>
      <p:ext uri="{BB962C8B-B14F-4D97-AF65-F5344CB8AC3E}">
        <p14:creationId xmlns:p14="http://schemas.microsoft.com/office/powerpoint/2010/main" val="24980547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92AECE-3799-F99C-A926-10A1EC3B29EB}"/>
              </a:ext>
            </a:extLst>
          </p:cNvPr>
          <p:cNvSpPr>
            <a:spLocks noGrp="1"/>
          </p:cNvSpPr>
          <p:nvPr>
            <p:ph type="title"/>
          </p:nvPr>
        </p:nvSpPr>
        <p:spPr/>
        <p:txBody>
          <a:bodyPr/>
          <a:lstStyle/>
          <a:p>
            <a:endParaRPr lang="en-TR"/>
          </a:p>
        </p:txBody>
      </p:sp>
      <p:sp>
        <p:nvSpPr>
          <p:cNvPr id="5" name="Text Placeholder 4">
            <a:extLst>
              <a:ext uri="{FF2B5EF4-FFF2-40B4-BE49-F238E27FC236}">
                <a16:creationId xmlns:a16="http://schemas.microsoft.com/office/drawing/2014/main" id="{7D201B9D-DFC2-2B64-91D4-A40F4090DBEE}"/>
              </a:ext>
            </a:extLst>
          </p:cNvPr>
          <p:cNvSpPr>
            <a:spLocks noGrp="1"/>
          </p:cNvSpPr>
          <p:nvPr>
            <p:ph type="body" idx="1"/>
          </p:nvPr>
        </p:nvSpPr>
        <p:spPr>
          <a:xfrm>
            <a:off x="527519" y="4160439"/>
            <a:ext cx="16644000" cy="5906064"/>
          </a:xfrm>
        </p:spPr>
        <p:txBody>
          <a:bodyPr/>
          <a:lstStyle/>
          <a:p>
            <a:r>
              <a:rPr lang="en-TR" sz="3600" dirty="0"/>
              <a:t>Bu problemin çözümü biz hareket ettirirken fizik kurallarının hareket vermesine engel olmaktan geçiyor. Bu yüzden ApplyRotation fonksiyonunda hareket vermeden önce rigidbody değişkenimizin freezerotation değerini true yaparak rotasyon verilmesine engel oluyoruz. Kendimiz rotasyon verdikten sonra bu değeri tekrar false hale getiriyoruz. </a:t>
            </a:r>
          </a:p>
          <a:p>
            <a:r>
              <a:rPr lang="en-TR" sz="3600" dirty="0"/>
              <a:t>Dünyada pekçok işin eş zamanlı olarak gerçekleştiğini unutmayın!</a:t>
            </a:r>
          </a:p>
        </p:txBody>
      </p:sp>
      <p:pic>
        <p:nvPicPr>
          <p:cNvPr id="6" name="Picture 5">
            <a:extLst>
              <a:ext uri="{FF2B5EF4-FFF2-40B4-BE49-F238E27FC236}">
                <a16:creationId xmlns:a16="http://schemas.microsoft.com/office/drawing/2014/main" id="{14F8E2E6-0B0E-AE0C-5381-5591FC8816DF}"/>
              </a:ext>
            </a:extLst>
          </p:cNvPr>
          <p:cNvPicPr>
            <a:picLocks noChangeAspect="1"/>
          </p:cNvPicPr>
          <p:nvPr/>
        </p:nvPicPr>
        <p:blipFill>
          <a:blip r:embed="rId2"/>
          <a:stretch>
            <a:fillRect/>
          </a:stretch>
        </p:blipFill>
        <p:spPr>
          <a:xfrm>
            <a:off x="2903685" y="1929695"/>
            <a:ext cx="12480630" cy="2089149"/>
          </a:xfrm>
          <a:prstGeom prst="rect">
            <a:avLst/>
          </a:prstGeom>
        </p:spPr>
      </p:pic>
    </p:spTree>
    <p:extLst>
      <p:ext uri="{BB962C8B-B14F-4D97-AF65-F5344CB8AC3E}">
        <p14:creationId xmlns:p14="http://schemas.microsoft.com/office/powerpoint/2010/main" val="1594456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CB61C-810B-6329-B148-BB74017BCECA}"/>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2689FC52-FBAB-4A25-6603-4F0EBCB5BFF9}"/>
              </a:ext>
            </a:extLst>
          </p:cNvPr>
          <p:cNvSpPr>
            <a:spLocks noGrp="1"/>
          </p:cNvSpPr>
          <p:nvPr>
            <p:ph type="body" idx="1"/>
          </p:nvPr>
        </p:nvSpPr>
        <p:spPr>
          <a:xfrm>
            <a:off x="1092164" y="6521751"/>
            <a:ext cx="16644000" cy="2331591"/>
          </a:xfrm>
        </p:spPr>
        <p:txBody>
          <a:bodyPr/>
          <a:lstStyle/>
          <a:p>
            <a:r>
              <a:rPr lang="en-TR" sz="4800" dirty="0"/>
              <a:t>Güç vermeyi kestiğimizde yavaşlaması için drag(sürüklenme-sürtünme) değerini ayarlamalıyız.Çeşitli değerler vererek uygun bir değer  bulun.</a:t>
            </a:r>
          </a:p>
        </p:txBody>
      </p:sp>
      <p:pic>
        <p:nvPicPr>
          <p:cNvPr id="4" name="Picture 3">
            <a:extLst>
              <a:ext uri="{FF2B5EF4-FFF2-40B4-BE49-F238E27FC236}">
                <a16:creationId xmlns:a16="http://schemas.microsoft.com/office/drawing/2014/main" id="{988A9D42-72B8-AF87-C26E-042F694A1223}"/>
              </a:ext>
            </a:extLst>
          </p:cNvPr>
          <p:cNvPicPr>
            <a:picLocks noChangeAspect="1"/>
          </p:cNvPicPr>
          <p:nvPr/>
        </p:nvPicPr>
        <p:blipFill>
          <a:blip r:embed="rId2"/>
          <a:stretch>
            <a:fillRect/>
          </a:stretch>
        </p:blipFill>
        <p:spPr>
          <a:xfrm>
            <a:off x="3699164" y="1161100"/>
            <a:ext cx="11430000" cy="5360651"/>
          </a:xfrm>
          <a:prstGeom prst="rect">
            <a:avLst/>
          </a:prstGeom>
        </p:spPr>
      </p:pic>
    </p:spTree>
    <p:extLst>
      <p:ext uri="{BB962C8B-B14F-4D97-AF65-F5344CB8AC3E}">
        <p14:creationId xmlns:p14="http://schemas.microsoft.com/office/powerpoint/2010/main" val="19435043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EC14-609C-6975-47F5-E664C8C5C8CA}"/>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B08000E6-68EC-E69E-63DC-35DF8BC27529}"/>
              </a:ext>
            </a:extLst>
          </p:cNvPr>
          <p:cNvSpPr>
            <a:spLocks noGrp="1"/>
          </p:cNvSpPr>
          <p:nvPr>
            <p:ph type="body" idx="1"/>
          </p:nvPr>
        </p:nvSpPr>
        <p:spPr>
          <a:xfrm>
            <a:off x="860028" y="7502236"/>
            <a:ext cx="16644000" cy="1832828"/>
          </a:xfrm>
        </p:spPr>
        <p:txBody>
          <a:bodyPr/>
          <a:lstStyle/>
          <a:p>
            <a:r>
              <a:rPr lang="en-TR" sz="4000" dirty="0"/>
              <a:t>Bazen dünyanın fizik kurallarıyla oynamak istiyebilirsiniz. Örneğin yerçekimini değiştirmek gibi. </a:t>
            </a:r>
            <a:r>
              <a:rPr lang="en-US" sz="4000" dirty="0"/>
              <a:t>x</a:t>
            </a:r>
            <a:r>
              <a:rPr lang="en-TR" sz="4000" dirty="0"/>
              <a:t> y z </a:t>
            </a:r>
            <a:r>
              <a:rPr lang="en-TR" sz="4000"/>
              <a:t>de yerçekimi(gravity) </a:t>
            </a:r>
            <a:r>
              <a:rPr lang="en-TR" sz="4000" dirty="0"/>
              <a:t>değerleriyle oynayıp ne olduğuna bakın</a:t>
            </a:r>
          </a:p>
        </p:txBody>
      </p:sp>
      <p:pic>
        <p:nvPicPr>
          <p:cNvPr id="5" name="Picture 4">
            <a:extLst>
              <a:ext uri="{FF2B5EF4-FFF2-40B4-BE49-F238E27FC236}">
                <a16:creationId xmlns:a16="http://schemas.microsoft.com/office/drawing/2014/main" id="{041EB58D-6059-58DB-DFFF-F4D05A773470}"/>
              </a:ext>
            </a:extLst>
          </p:cNvPr>
          <p:cNvPicPr>
            <a:picLocks noChangeAspect="1"/>
          </p:cNvPicPr>
          <p:nvPr/>
        </p:nvPicPr>
        <p:blipFill>
          <a:blip r:embed="rId2"/>
          <a:stretch>
            <a:fillRect/>
          </a:stretch>
        </p:blipFill>
        <p:spPr>
          <a:xfrm>
            <a:off x="1078922" y="1896062"/>
            <a:ext cx="2786495" cy="5296317"/>
          </a:xfrm>
          <a:prstGeom prst="rect">
            <a:avLst/>
          </a:prstGeom>
        </p:spPr>
      </p:pic>
      <p:pic>
        <p:nvPicPr>
          <p:cNvPr id="6" name="Picture 5">
            <a:extLst>
              <a:ext uri="{FF2B5EF4-FFF2-40B4-BE49-F238E27FC236}">
                <a16:creationId xmlns:a16="http://schemas.microsoft.com/office/drawing/2014/main" id="{235FDF38-AC09-3C8B-2FA1-40B8CBD793EA}"/>
              </a:ext>
            </a:extLst>
          </p:cNvPr>
          <p:cNvPicPr>
            <a:picLocks noChangeAspect="1"/>
          </p:cNvPicPr>
          <p:nvPr/>
        </p:nvPicPr>
        <p:blipFill>
          <a:blip r:embed="rId3"/>
          <a:stretch>
            <a:fillRect/>
          </a:stretch>
        </p:blipFill>
        <p:spPr>
          <a:xfrm>
            <a:off x="5168899" y="1896062"/>
            <a:ext cx="8484756" cy="5285958"/>
          </a:xfrm>
          <a:prstGeom prst="rect">
            <a:avLst/>
          </a:prstGeom>
        </p:spPr>
      </p:pic>
    </p:spTree>
    <p:extLst>
      <p:ext uri="{BB962C8B-B14F-4D97-AF65-F5344CB8AC3E}">
        <p14:creationId xmlns:p14="http://schemas.microsoft.com/office/powerpoint/2010/main" val="255379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Source Control Repo</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latin typeface="Times New Roman" panose="02020603050405020304" pitchFamily="18" charset="0"/>
                <a:cs typeface="Times New Roman" panose="02020603050405020304" pitchFamily="18" charset="0"/>
              </a:rPr>
              <a:t>Common Development Questions</a:t>
            </a:r>
            <a:endParaRPr>
              <a:latin typeface="Times New Roman" panose="02020603050405020304" pitchFamily="18" charset="0"/>
              <a:cs typeface="Times New Roman" panose="02020603050405020304" pitchFamily="18" charset="0"/>
            </a:endParaRPr>
          </a:p>
        </p:txBody>
      </p:sp>
      <p:sp>
        <p:nvSpPr>
          <p:cNvPr id="172" name="Google Shape;172;p26"/>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Oyunuma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hangi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özellikleri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dahil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etmeliyim</a:t>
            </a:r>
            <a:r>
              <a:rPr lang="en-GB" dirty="0">
                <a:latin typeface="Times New Roman" panose="02020603050405020304" pitchFamily="18" charset="0"/>
                <a:cs typeface="Times New Roman" panose="02020603050405020304" pitchFamily="18" charset="0"/>
              </a:rPr>
              <a:t>?</a:t>
            </a:r>
          </a:p>
          <a:p>
            <a:pPr lvl="0"/>
            <a:r>
              <a:rPr lang="en-GB" dirty="0" err="1">
                <a:latin typeface="Times New Roman" panose="02020603050405020304" pitchFamily="18" charset="0"/>
                <a:cs typeface="Times New Roman" panose="02020603050405020304" pitchFamily="18" charset="0"/>
              </a:rPr>
              <a:t>Geliştirmeye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nereden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başlamalıyım</a:t>
            </a:r>
            <a:r>
              <a:rPr lang="en-GB" dirty="0">
                <a:latin typeface="Times New Roman" panose="02020603050405020304" pitchFamily="18" charset="0"/>
                <a:cs typeface="Times New Roman" panose="02020603050405020304" pitchFamily="18" charset="0"/>
              </a:rPr>
              <a:t>?</a:t>
            </a:r>
          </a:p>
          <a:p>
            <a:pPr lvl="0"/>
            <a:r>
              <a:rPr lang="en-GB" dirty="0" err="1">
                <a:latin typeface="Times New Roman" panose="02020603050405020304" pitchFamily="18" charset="0"/>
                <a:cs typeface="Times New Roman" panose="02020603050405020304" pitchFamily="18" charset="0"/>
              </a:rPr>
              <a:t>Önceliklerim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neler</a:t>
            </a:r>
            <a:r>
              <a:rPr lang="en-GB" dirty="0">
                <a:latin typeface="Times New Roman" panose="02020603050405020304" pitchFamily="18" charset="0"/>
                <a:cs typeface="Times New Roman" panose="02020603050405020304" pitchFamily="18" charset="0"/>
              </a:rPr>
              <a:t>?</a:t>
            </a:r>
          </a:p>
          <a:p>
            <a:pPr lvl="0"/>
            <a:r>
              <a:rPr lang="en-GB" dirty="0" err="1">
                <a:latin typeface="Times New Roman" panose="02020603050405020304" pitchFamily="18" charset="0"/>
                <a:cs typeface="Times New Roman" panose="02020603050405020304" pitchFamily="18" charset="0"/>
              </a:rPr>
              <a:t>Ya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zamanım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tükenirse</a:t>
            </a:r>
            <a:r>
              <a:rPr lang="en-GB" dirty="0">
                <a:latin typeface="Times New Roman" panose="02020603050405020304" pitchFamily="18" charset="0"/>
                <a:cs typeface="Times New Roman" panose="02020603050405020304" pitchFamily="18" charset="0"/>
              </a:rPr>
              <a:t>?</a:t>
            </a:r>
          </a:p>
          <a:p>
            <a:pPr lvl="0"/>
            <a:r>
              <a:rPr lang="en-GB" dirty="0">
                <a:latin typeface="Times New Roman" panose="02020603050405020304" pitchFamily="18" charset="0"/>
                <a:cs typeface="Times New Roman" panose="02020603050405020304" pitchFamily="18" charset="0"/>
              </a:rPr>
              <a:t>Ne zaman </a:t>
            </a:r>
            <a:r>
              <a:rPr lang="en-GB" dirty="0" err="1">
                <a:latin typeface="Times New Roman" panose="02020603050405020304" pitchFamily="18" charset="0"/>
                <a:cs typeface="Times New Roman" panose="02020603050405020304" pitchFamily="18" charset="0"/>
              </a:rPr>
              <a:t>durmalıyım</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animEffect transition="in" filter="fade">
                                      <p:cBhvr>
                                        <p:cTn id="7" dur="1"/>
                                        <p:tgtEl>
                                          <p:spTgt spid="1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xEl>
                                              <p:pRg st="1" end="1"/>
                                            </p:txEl>
                                          </p:spTgt>
                                        </p:tgtEl>
                                        <p:attrNameLst>
                                          <p:attrName>style.visibility</p:attrName>
                                        </p:attrNameLst>
                                      </p:cBhvr>
                                      <p:to>
                                        <p:strVal val="visible"/>
                                      </p:to>
                                    </p:set>
                                    <p:animEffect transition="in" filter="fade">
                                      <p:cBhvr>
                                        <p:cTn id="12" dur="1"/>
                                        <p:tgtEl>
                                          <p:spTgt spid="1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
                                            <p:txEl>
                                              <p:pRg st="2" end="2"/>
                                            </p:txEl>
                                          </p:spTgt>
                                        </p:tgtEl>
                                        <p:attrNameLst>
                                          <p:attrName>style.visibility</p:attrName>
                                        </p:attrNameLst>
                                      </p:cBhvr>
                                      <p:to>
                                        <p:strVal val="visible"/>
                                      </p:to>
                                    </p:set>
                                    <p:animEffect transition="in" filter="fade">
                                      <p:cBhvr>
                                        <p:cTn id="17" dur="1"/>
                                        <p:tgtEl>
                                          <p:spTgt spid="1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2">
                                            <p:txEl>
                                              <p:pRg st="3" end="3"/>
                                            </p:txEl>
                                          </p:spTgt>
                                        </p:tgtEl>
                                        <p:attrNameLst>
                                          <p:attrName>style.visibility</p:attrName>
                                        </p:attrNameLst>
                                      </p:cBhvr>
                                      <p:to>
                                        <p:strVal val="visible"/>
                                      </p:to>
                                    </p:set>
                                    <p:animEffect transition="in" filter="fade">
                                      <p:cBhvr>
                                        <p:cTn id="22" dur="1"/>
                                        <p:tgtEl>
                                          <p:spTgt spid="1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2">
                                            <p:txEl>
                                              <p:pRg st="4" end="4"/>
                                            </p:txEl>
                                          </p:spTgt>
                                        </p:tgtEl>
                                        <p:attrNameLst>
                                          <p:attrName>style.visibility</p:attrName>
                                        </p:attrNameLst>
                                      </p:cBhvr>
                                      <p:to>
                                        <p:strVal val="visible"/>
                                      </p:to>
                                    </p:set>
                                    <p:animEffect transition="in" filter="fade">
                                      <p:cBhvr>
                                        <p:cTn id="27" dur="1"/>
                                        <p:tgtEl>
                                          <p:spTgt spid="1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latin typeface="Times New Roman" panose="02020603050405020304" pitchFamily="18" charset="0"/>
                <a:cs typeface="Times New Roman" panose="02020603050405020304" pitchFamily="18" charset="0"/>
              </a:rPr>
              <a:t>Biraz</a:t>
            </a:r>
            <a:r>
              <a:rPr lang="en-GB" dirty="0">
                <a:latin typeface="Times New Roman" panose="02020603050405020304" pitchFamily="18" charset="0"/>
                <a:cs typeface="Times New Roman" panose="02020603050405020304" pitchFamily="18" charset="0"/>
              </a:rPr>
              <a:t> Terminology</a:t>
            </a:r>
            <a:endParaRPr dirty="0">
              <a:latin typeface="Times New Roman" panose="02020603050405020304" pitchFamily="18" charset="0"/>
              <a:cs typeface="Times New Roman" panose="02020603050405020304" pitchFamily="18" charset="0"/>
            </a:endParaRPr>
          </a:p>
        </p:txBody>
      </p:sp>
      <p:sp>
        <p:nvSpPr>
          <p:cNvPr id="438" name="Google Shape;438;p53"/>
          <p:cNvSpPr txBox="1">
            <a:spLocks noGrp="1"/>
          </p:cNvSpPr>
          <p:nvPr>
            <p:ph type="body" idx="1"/>
          </p:nvPr>
        </p:nvSpPr>
        <p:spPr>
          <a:prstGeom prst="rect">
            <a:avLst/>
          </a:prstGeom>
        </p:spPr>
        <p:txBody>
          <a:bodyPr spcFirstLastPara="1" wrap="square" lIns="182850" tIns="182850" rIns="182850" bIns="182850" anchor="t" anchorCtr="0">
            <a:noAutofit/>
          </a:bodyPr>
          <a:lstStyle/>
          <a:p>
            <a:pPr lvl="0" indent="-546100">
              <a:buSzPts val="5000"/>
            </a:pPr>
            <a:r>
              <a:rPr lang="en-GB" sz="5000" dirty="0">
                <a:latin typeface="Times New Roman" panose="02020603050405020304" pitchFamily="18" charset="0"/>
                <a:cs typeface="Times New Roman" panose="02020603050405020304" pitchFamily="18" charset="0"/>
              </a:rPr>
              <a:t>Source Control: </a:t>
            </a:r>
            <a:r>
              <a:rPr lang="en-GB" sz="5000" dirty="0" err="1">
                <a:latin typeface="Times New Roman" panose="02020603050405020304" pitchFamily="18" charset="0"/>
                <a:cs typeface="Times New Roman" panose="02020603050405020304" pitchFamily="18" charset="0"/>
              </a:rPr>
              <a:t>Kodunuzdaki</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ve</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projenizdeki</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değişiklikleri</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izlemek</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ve</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yönetmek</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için</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bir</a:t>
            </a:r>
            <a:r>
              <a:rPr lang="en-GB" sz="5000" dirty="0">
                <a:latin typeface="Times New Roman" panose="02020603050405020304" pitchFamily="18" charset="0"/>
                <a:cs typeface="Times New Roman" panose="02020603050405020304" pitchFamily="18" charset="0"/>
              </a:rPr>
              <a:t> </a:t>
            </a:r>
            <a:r>
              <a:rPr lang="en-GB" sz="5000" dirty="0" err="1">
                <a:latin typeface="Times New Roman" panose="02020603050405020304" pitchFamily="18" charset="0"/>
                <a:cs typeface="Times New Roman" panose="02020603050405020304" pitchFamily="18" charset="0"/>
              </a:rPr>
              <a:t>sistem</a:t>
            </a:r>
            <a:endParaRPr sz="5000" dirty="0">
              <a:latin typeface="Times New Roman" panose="02020603050405020304" pitchFamily="18" charset="0"/>
              <a:cs typeface="Times New Roman" panose="02020603050405020304" pitchFamily="18" charset="0"/>
            </a:endParaRPr>
          </a:p>
          <a:p>
            <a:pPr lvl="0" indent="-546100">
              <a:buClr>
                <a:schemeClr val="lt1"/>
              </a:buClr>
              <a:buSzPts val="5000"/>
            </a:pPr>
            <a:r>
              <a:rPr lang="en-GB" sz="5000" dirty="0">
                <a:solidFill>
                  <a:schemeClr val="lt1"/>
                </a:solidFill>
                <a:latin typeface="Times New Roman" panose="02020603050405020304" pitchFamily="18" charset="0"/>
                <a:cs typeface="Times New Roman" panose="02020603050405020304" pitchFamily="18" charset="0"/>
              </a:rPr>
              <a:t>Git: </a:t>
            </a:r>
            <a:r>
              <a:rPr lang="en-GB" sz="5000" dirty="0" err="1">
                <a:solidFill>
                  <a:schemeClr val="lt1"/>
                </a:solidFill>
                <a:latin typeface="Times New Roman" panose="02020603050405020304" pitchFamily="18" charset="0"/>
                <a:cs typeface="Times New Roman" panose="02020603050405020304" pitchFamily="18" charset="0"/>
              </a:rPr>
              <a:t>Dosyalarda</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yapılan</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değişiklikleri</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izleyen</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bir</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tür</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sürüm</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kontrol</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sistemi</a:t>
            </a:r>
            <a:endParaRPr sz="5000" dirty="0">
              <a:solidFill>
                <a:schemeClr val="lt1"/>
              </a:solidFill>
              <a:latin typeface="Times New Roman" panose="02020603050405020304" pitchFamily="18" charset="0"/>
              <a:cs typeface="Times New Roman" panose="02020603050405020304" pitchFamily="18" charset="0"/>
            </a:endParaRPr>
          </a:p>
          <a:p>
            <a:pPr lvl="0" indent="-546100">
              <a:buClr>
                <a:schemeClr val="lt1"/>
              </a:buClr>
              <a:buSzPts val="5000"/>
            </a:pPr>
            <a:r>
              <a:rPr lang="en-GB" sz="5000" dirty="0">
                <a:solidFill>
                  <a:schemeClr val="lt1"/>
                </a:solidFill>
                <a:latin typeface="Times New Roman" panose="02020603050405020304" pitchFamily="18" charset="0"/>
                <a:cs typeface="Times New Roman" panose="02020603050405020304" pitchFamily="18" charset="0"/>
              </a:rPr>
              <a:t>Gitlab (also, </a:t>
            </a:r>
            <a:r>
              <a:rPr lang="en-GB" sz="5000" dirty="0" err="1">
                <a:solidFill>
                  <a:schemeClr val="lt1"/>
                </a:solidFill>
                <a:latin typeface="Times New Roman" panose="02020603050405020304" pitchFamily="18" charset="0"/>
                <a:cs typeface="Times New Roman" panose="02020603050405020304" pitchFamily="18" charset="0"/>
              </a:rPr>
              <a:t>Github</a:t>
            </a:r>
            <a:r>
              <a:rPr lang="en-GB" sz="5000" dirty="0">
                <a:solidFill>
                  <a:schemeClr val="lt1"/>
                </a:solidFill>
                <a:latin typeface="Times New Roman" panose="02020603050405020304" pitchFamily="18" charset="0"/>
                <a:cs typeface="Times New Roman" panose="02020603050405020304" pitchFamily="18" charset="0"/>
              </a:rPr>
              <a:t>): Repo </a:t>
            </a:r>
            <a:r>
              <a:rPr lang="en-GB" sz="5000" dirty="0" err="1">
                <a:solidFill>
                  <a:schemeClr val="lt1"/>
                </a:solidFill>
                <a:latin typeface="Times New Roman" panose="02020603050405020304" pitchFamily="18" charset="0"/>
                <a:cs typeface="Times New Roman" panose="02020603050405020304" pitchFamily="18" charset="0"/>
              </a:rPr>
              <a:t>barındırma</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hizmeti</a:t>
            </a:r>
            <a:endParaRPr sz="5000" dirty="0">
              <a:solidFill>
                <a:schemeClr val="lt1"/>
              </a:solidFill>
              <a:latin typeface="Times New Roman" panose="02020603050405020304" pitchFamily="18" charset="0"/>
              <a:cs typeface="Times New Roman" panose="02020603050405020304" pitchFamily="18" charset="0"/>
            </a:endParaRPr>
          </a:p>
          <a:p>
            <a:pPr lvl="0" indent="-546100">
              <a:buClr>
                <a:schemeClr val="lt1"/>
              </a:buClr>
              <a:buSzPts val="5000"/>
            </a:pPr>
            <a:r>
              <a:rPr lang="en-GB" sz="5000" dirty="0">
                <a:solidFill>
                  <a:schemeClr val="lt1"/>
                </a:solidFill>
                <a:latin typeface="Times New Roman" panose="02020603050405020304" pitchFamily="18" charset="0"/>
                <a:cs typeface="Times New Roman" panose="02020603050405020304" pitchFamily="18" charset="0"/>
              </a:rPr>
              <a:t>Repository (Repo): </a:t>
            </a:r>
            <a:r>
              <a:rPr lang="en-GB" sz="5000" dirty="0" err="1">
                <a:solidFill>
                  <a:schemeClr val="lt1"/>
                </a:solidFill>
                <a:latin typeface="Times New Roman" panose="02020603050405020304" pitchFamily="18" charset="0"/>
                <a:cs typeface="Times New Roman" panose="02020603050405020304" pitchFamily="18" charset="0"/>
              </a:rPr>
              <a:t>Projeniz</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için</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dizin</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veya</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depolama</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alanı</a:t>
            </a:r>
            <a:endParaRPr sz="5000" dirty="0">
              <a:solidFill>
                <a:schemeClr val="lt1"/>
              </a:solidFill>
              <a:latin typeface="Times New Roman" panose="02020603050405020304" pitchFamily="18" charset="0"/>
              <a:cs typeface="Times New Roman" panose="02020603050405020304" pitchFamily="18" charset="0"/>
            </a:endParaRPr>
          </a:p>
          <a:p>
            <a:pPr lvl="0" indent="-546100">
              <a:buClr>
                <a:schemeClr val="lt1"/>
              </a:buClr>
              <a:buSzPts val="5000"/>
            </a:pPr>
            <a:r>
              <a:rPr lang="en-GB" sz="5000" dirty="0">
                <a:solidFill>
                  <a:schemeClr val="lt1"/>
                </a:solidFill>
                <a:latin typeface="Times New Roman" panose="02020603050405020304" pitchFamily="18" charset="0"/>
                <a:cs typeface="Times New Roman" panose="02020603050405020304" pitchFamily="18" charset="0"/>
              </a:rPr>
              <a:t>SourceTree: </a:t>
            </a:r>
            <a:r>
              <a:rPr lang="en-GB" sz="5000" dirty="0" err="1">
                <a:solidFill>
                  <a:schemeClr val="lt1"/>
                </a:solidFill>
                <a:latin typeface="Times New Roman" panose="02020603050405020304" pitchFamily="18" charset="0"/>
                <a:cs typeface="Times New Roman" panose="02020603050405020304" pitchFamily="18" charset="0"/>
              </a:rPr>
              <a:t>Reponuzu</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görüntülemenize</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yardımcı</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olacak</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masaüstü</a:t>
            </a:r>
            <a:r>
              <a:rPr lang="en-GB" sz="5000" dirty="0">
                <a:solidFill>
                  <a:schemeClr val="lt1"/>
                </a:solidFill>
                <a:latin typeface="Times New Roman" panose="02020603050405020304" pitchFamily="18" charset="0"/>
                <a:cs typeface="Times New Roman" panose="02020603050405020304" pitchFamily="18" charset="0"/>
              </a:rPr>
              <a:t> </a:t>
            </a:r>
            <a:r>
              <a:rPr lang="en-GB" sz="5000" dirty="0" err="1">
                <a:solidFill>
                  <a:schemeClr val="lt1"/>
                </a:solidFill>
                <a:latin typeface="Times New Roman" panose="02020603050405020304" pitchFamily="18" charset="0"/>
                <a:cs typeface="Times New Roman" panose="02020603050405020304" pitchFamily="18" charset="0"/>
              </a:rPr>
              <a:t>istemcisi</a:t>
            </a:r>
            <a:endParaRPr sz="5000"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
                                            <p:txEl>
                                              <p:pRg st="0" end="0"/>
                                            </p:txEl>
                                          </p:spTgt>
                                        </p:tgtEl>
                                        <p:attrNameLst>
                                          <p:attrName>style.visibility</p:attrName>
                                        </p:attrNameLst>
                                      </p:cBhvr>
                                      <p:to>
                                        <p:strVal val="visible"/>
                                      </p:to>
                                    </p:set>
                                    <p:animEffect transition="in" filter="fade">
                                      <p:cBhvr>
                                        <p:cTn id="7" dur="1"/>
                                        <p:tgtEl>
                                          <p:spTgt spid="4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8">
                                            <p:txEl>
                                              <p:pRg st="1" end="1"/>
                                            </p:txEl>
                                          </p:spTgt>
                                        </p:tgtEl>
                                        <p:attrNameLst>
                                          <p:attrName>style.visibility</p:attrName>
                                        </p:attrNameLst>
                                      </p:cBhvr>
                                      <p:to>
                                        <p:strVal val="visible"/>
                                      </p:to>
                                    </p:set>
                                    <p:animEffect transition="in" filter="fade">
                                      <p:cBhvr>
                                        <p:cTn id="12" dur="1"/>
                                        <p:tgtEl>
                                          <p:spTgt spid="4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8">
                                            <p:txEl>
                                              <p:pRg st="2" end="2"/>
                                            </p:txEl>
                                          </p:spTgt>
                                        </p:tgtEl>
                                        <p:attrNameLst>
                                          <p:attrName>style.visibility</p:attrName>
                                        </p:attrNameLst>
                                      </p:cBhvr>
                                      <p:to>
                                        <p:strVal val="visible"/>
                                      </p:to>
                                    </p:set>
                                    <p:animEffect transition="in" filter="fade">
                                      <p:cBhvr>
                                        <p:cTn id="17" dur="1"/>
                                        <p:tgtEl>
                                          <p:spTgt spid="4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8">
                                            <p:txEl>
                                              <p:pRg st="3" end="3"/>
                                            </p:txEl>
                                          </p:spTgt>
                                        </p:tgtEl>
                                        <p:attrNameLst>
                                          <p:attrName>style.visibility</p:attrName>
                                        </p:attrNameLst>
                                      </p:cBhvr>
                                      <p:to>
                                        <p:strVal val="visible"/>
                                      </p:to>
                                    </p:set>
                                    <p:animEffect transition="in" filter="fade">
                                      <p:cBhvr>
                                        <p:cTn id="22" dur="1"/>
                                        <p:tgtEl>
                                          <p:spTgt spid="4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8">
                                            <p:txEl>
                                              <p:pRg st="4" end="4"/>
                                            </p:txEl>
                                          </p:spTgt>
                                        </p:tgtEl>
                                        <p:attrNameLst>
                                          <p:attrName>style.visibility</p:attrName>
                                        </p:attrNameLst>
                                      </p:cBhvr>
                                      <p:to>
                                        <p:strVal val="visible"/>
                                      </p:to>
                                    </p:set>
                                    <p:animEffect transition="in" filter="fade">
                                      <p:cBhvr>
                                        <p:cTn id="27" dur="1"/>
                                        <p:tgtEl>
                                          <p:spTgt spid="4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4"/>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a:latin typeface="Times New Roman" panose="02020603050405020304" pitchFamily="18" charset="0"/>
                <a:cs typeface="Times New Roman" panose="02020603050405020304" pitchFamily="18" charset="0"/>
              </a:rPr>
              <a:t>Kaynak </a:t>
            </a:r>
            <a:r>
              <a:rPr lang="en-GB" dirty="0" err="1">
                <a:latin typeface="Times New Roman" panose="02020603050405020304" pitchFamily="18" charset="0"/>
                <a:cs typeface="Times New Roman" panose="02020603050405020304" pitchFamily="18" charset="0"/>
              </a:rPr>
              <a:t>Denetimi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Neden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Kullanılır</a:t>
            </a:r>
            <a:r>
              <a:rPr lang="en-GB"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444" name="Google Shape;444;p54"/>
          <p:cNvSpPr txBox="1">
            <a:spLocks noGrp="1"/>
          </p:cNvSpPr>
          <p:nvPr>
            <p:ph type="body" idx="1"/>
          </p:nvPr>
        </p:nvSpPr>
        <p:spPr>
          <a:prstGeom prst="rect">
            <a:avLst/>
          </a:prstGeom>
        </p:spPr>
        <p:txBody>
          <a:bodyPr spcFirstLastPara="1" wrap="square" lIns="182850" tIns="182850" rIns="182850" bIns="182850" anchor="t" anchorCtr="0">
            <a:noAutofit/>
          </a:bodyPr>
          <a:lstStyle/>
          <a:p>
            <a:pPr lvl="0" algn="just">
              <a:buClr>
                <a:schemeClr val="lt1"/>
              </a:buClr>
            </a:pPr>
            <a:r>
              <a:rPr lang="en-GB" dirty="0" err="1">
                <a:latin typeface="Times New Roman" panose="02020603050405020304" pitchFamily="18" charset="0"/>
                <a:cs typeface="Times New Roman" panose="02020603050405020304" pitchFamily="18" charset="0"/>
              </a:rPr>
              <a:t>Projenizi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kaydetmek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yedek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olarak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Önceki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sürüme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dönebileceğinizi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bilerek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projenizde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güvenli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şekilde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değişiklik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yapmanıza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izin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vermek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fazla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fikri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keşfetmek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Projeler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üzerinde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kolay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işbirliği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yapmak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Effect transition="in" filter="fade">
                                      <p:cBhvr>
                                        <p:cTn id="7" dur="1"/>
                                        <p:tgtEl>
                                          <p:spTgt spid="4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5"/>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Kendi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Reponuzu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Ayarlama</a:t>
            </a:r>
            <a:endParaRPr dirty="0">
              <a:latin typeface="Times New Roman" panose="02020603050405020304" pitchFamily="18" charset="0"/>
              <a:cs typeface="Times New Roman" panose="02020603050405020304" pitchFamily="18" charset="0"/>
            </a:endParaRPr>
          </a:p>
        </p:txBody>
      </p:sp>
      <p:sp>
        <p:nvSpPr>
          <p:cNvPr id="450" name="Google Shape;450;p55"/>
          <p:cNvSpPr txBox="1">
            <a:spLocks noGrp="1"/>
          </p:cNvSpPr>
          <p:nvPr>
            <p:ph type="body" idx="1"/>
          </p:nvPr>
        </p:nvSpPr>
        <p:spPr>
          <a:prstGeom prst="rect">
            <a:avLst/>
          </a:prstGeom>
        </p:spPr>
        <p:txBody>
          <a:bodyPr spcFirstLastPara="1" wrap="square" lIns="182850" tIns="182850" rIns="182850" bIns="182850" anchor="t" anchorCtr="0">
            <a:noAutofit/>
          </a:bodyPr>
          <a:lstStyle/>
          <a:p>
            <a:pPr lvl="0">
              <a:buClr>
                <a:schemeClr val="lt1"/>
              </a:buClr>
            </a:pPr>
            <a:r>
              <a:rPr lang="en-GB" dirty="0" err="1">
                <a:latin typeface="Times New Roman" panose="02020603050405020304" pitchFamily="18" charset="0"/>
                <a:cs typeface="Times New Roman" panose="02020603050405020304" pitchFamily="18" charset="0"/>
              </a:rPr>
              <a:t>Şimdi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kendi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reponuzu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nasıl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ayarlayacağınızı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araştırmak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iyi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zaman
Google "git </a:t>
            </a:r>
            <a:r>
              <a:rPr lang="en-GB" dirty="0" err="1">
                <a:latin typeface="Times New Roman" panose="02020603050405020304" pitchFamily="18" charset="0"/>
                <a:cs typeface="Times New Roman" panose="02020603050405020304" pitchFamily="18" charset="0"/>
              </a:rPr>
              <a:t>reposunu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kur</a:t>
            </a:r>
            <a:r>
              <a:rPr lang="en-GB" dirty="0">
                <a:latin typeface="Times New Roman" panose="02020603050405020304" pitchFamily="18" charset="0"/>
                <a:cs typeface="Times New Roman" panose="02020603050405020304" pitchFamily="18" charset="0"/>
              </a:rPr>
              <a:t>" </a:t>
            </a:r>
            <a:endParaRPr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xEl>
                                              <p:pRg st="0" end="0"/>
                                            </p:txEl>
                                          </p:spTgt>
                                        </p:tgtEl>
                                        <p:attrNameLst>
                                          <p:attrName>style.visibility</p:attrName>
                                        </p:attrNameLst>
                                      </p:cBhvr>
                                      <p:to>
                                        <p:strVal val="visible"/>
                                      </p:to>
                                    </p:set>
                                    <p:animEffect transition="in" filter="fade">
                                      <p:cBhvr>
                                        <p:cTn id="7" dur="1"/>
                                        <p:tgtEl>
                                          <p:spTgt spid="4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7"/>
          <p:cNvSpPr txBox="1">
            <a:spLocks noGrp="1"/>
          </p:cNvSpPr>
          <p:nvPr>
            <p:ph type="title"/>
          </p:nvPr>
        </p:nvSpPr>
        <p:spPr>
          <a:prstGeom prst="rect">
            <a:avLst/>
          </a:prstGeom>
        </p:spPr>
        <p:txBody>
          <a:bodyPr spcFirstLastPara="1" wrap="square" lIns="182850" tIns="182850" rIns="182850" bIns="182850" anchor="ctr" anchorCtr="0">
            <a:noAutofit/>
          </a:bodyPr>
          <a:lstStyle/>
          <a:p>
            <a:pPr lvl="0"/>
            <a:r>
              <a:rPr lang="en-GB" dirty="0">
                <a:latin typeface="Times New Roman" panose="02020603050405020304" pitchFamily="18" charset="0"/>
                <a:cs typeface="Times New Roman" panose="02020603050405020304" pitchFamily="18" charset="0"/>
              </a:rPr>
              <a:t>Unity Audio </a:t>
            </a:r>
            <a:r>
              <a:rPr lang="en-GB" dirty="0" err="1">
                <a:latin typeface="Times New Roman" panose="02020603050405020304" pitchFamily="18" charset="0"/>
                <a:cs typeface="Times New Roman" panose="02020603050405020304" pitchFamily="18" charset="0"/>
              </a:rPr>
              <a:t>Tanıtım</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8"/>
          <p:cNvSpPr txBox="1">
            <a:spLocks noGrp="1"/>
          </p:cNvSpPr>
          <p:nvPr>
            <p:ph type="title"/>
          </p:nvPr>
        </p:nvSpPr>
        <p:spPr>
          <a:prstGeom prst="rect">
            <a:avLst/>
          </a:prstGeom>
        </p:spPr>
        <p:txBody>
          <a:bodyPr spcFirstLastPara="1" wrap="square" lIns="182850" tIns="182850" rIns="182850" bIns="182850" anchor="t" anchorCtr="0">
            <a:noAutofit/>
          </a:bodyPr>
          <a:lstStyle/>
          <a:p>
            <a:pPr lvl="0"/>
            <a:r>
              <a:rPr lang="en-GB" dirty="0" err="1">
                <a:latin typeface="Times New Roman" panose="02020603050405020304" pitchFamily="18" charset="0"/>
                <a:cs typeface="Times New Roman" panose="02020603050405020304" pitchFamily="18" charset="0"/>
              </a:rPr>
              <a:t>İhtiyacımız</a:t>
            </a:r>
            <a:r>
              <a:rPr lang="en-GB" dirty="0">
                <a:latin typeface="Times New Roman" panose="02020603050405020304" pitchFamily="18" charset="0"/>
                <a:cs typeface="Times New Roman" panose="02020603050405020304" pitchFamily="18" charset="0"/>
              </a:rPr>
              <a:t> Olan 3 Ana </a:t>
            </a:r>
            <a:r>
              <a:rPr lang="en-GB" dirty="0" err="1">
                <a:latin typeface="Times New Roman" panose="02020603050405020304" pitchFamily="18" charset="0"/>
                <a:cs typeface="Times New Roman" panose="02020603050405020304" pitchFamily="18" charset="0"/>
              </a:rPr>
              <a:t>Şey</a:t>
            </a:r>
            <a:endParaRPr dirty="0">
              <a:latin typeface="Times New Roman" panose="02020603050405020304" pitchFamily="18" charset="0"/>
              <a:cs typeface="Times New Roman" panose="02020603050405020304" pitchFamily="18" charset="0"/>
            </a:endParaRPr>
          </a:p>
        </p:txBody>
      </p:sp>
      <p:sp>
        <p:nvSpPr>
          <p:cNvPr id="477" name="Google Shape;477;p58"/>
          <p:cNvSpPr txBox="1">
            <a:spLocks noGrp="1"/>
          </p:cNvSpPr>
          <p:nvPr>
            <p:ph type="body" idx="1"/>
          </p:nvPr>
        </p:nvSpPr>
        <p:spPr>
          <a:xfrm>
            <a:off x="1779125" y="5450350"/>
            <a:ext cx="3075600" cy="1771800"/>
          </a:xfrm>
          <a:prstGeom prst="rect">
            <a:avLst/>
          </a:prstGeom>
        </p:spPr>
        <p:txBody>
          <a:bodyPr spcFirstLastPara="1" wrap="square" lIns="182850" tIns="182850" rIns="182850" bIns="182850" anchor="t" anchorCtr="0">
            <a:noAutofit/>
          </a:bodyPr>
          <a:lstStyle/>
          <a:p>
            <a:pPr marL="0" lvl="0" indent="0" algn="ctr">
              <a:buNone/>
            </a:pPr>
            <a:r>
              <a:rPr lang="en-GB" sz="4400" dirty="0" err="1">
                <a:latin typeface="Times New Roman" panose="02020603050405020304" pitchFamily="18" charset="0"/>
                <a:cs typeface="Times New Roman" panose="02020603050405020304" pitchFamily="18" charset="0"/>
              </a:rPr>
              <a:t>Sesi</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duymak</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için</a:t>
            </a:r>
            <a:endParaRPr sz="4400" dirty="0">
              <a:latin typeface="Times New Roman" panose="02020603050405020304" pitchFamily="18" charset="0"/>
              <a:cs typeface="Times New Roman" panose="02020603050405020304" pitchFamily="18" charset="0"/>
            </a:endParaRPr>
          </a:p>
        </p:txBody>
      </p:sp>
      <p:sp>
        <p:nvSpPr>
          <p:cNvPr id="478" name="Google Shape;478;p58"/>
          <p:cNvSpPr txBox="1">
            <a:spLocks noGrp="1"/>
          </p:cNvSpPr>
          <p:nvPr>
            <p:ph type="body" idx="4294967295"/>
          </p:nvPr>
        </p:nvSpPr>
        <p:spPr>
          <a:xfrm>
            <a:off x="15211425" y="7392988"/>
            <a:ext cx="3076575" cy="1771650"/>
          </a:xfrm>
          <a:prstGeom prst="rect">
            <a:avLst/>
          </a:prstGeom>
        </p:spPr>
        <p:txBody>
          <a:bodyPr spcFirstLastPara="1" wrap="square" lIns="182850" tIns="182850" rIns="182850" bIns="182850" anchor="t" anchorCtr="0">
            <a:noAutofit/>
          </a:bodyPr>
          <a:lstStyle/>
          <a:p>
            <a:pPr marL="0" lvl="0" indent="0" algn="ctr">
              <a:buNone/>
            </a:pPr>
            <a:r>
              <a:rPr lang="en-GB" sz="4400" dirty="0" err="1">
                <a:latin typeface="Times New Roman" panose="02020603050405020304" pitchFamily="18" charset="0"/>
                <a:cs typeface="Times New Roman" panose="02020603050405020304" pitchFamily="18" charset="0"/>
              </a:rPr>
              <a:t>Sesi</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çalmak</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için</a:t>
            </a:r>
            <a:endParaRPr sz="4400" dirty="0">
              <a:latin typeface="Times New Roman" panose="02020603050405020304" pitchFamily="18" charset="0"/>
              <a:cs typeface="Times New Roman" panose="02020603050405020304" pitchFamily="18" charset="0"/>
            </a:endParaRPr>
          </a:p>
        </p:txBody>
      </p:sp>
      <p:sp>
        <p:nvSpPr>
          <p:cNvPr id="479" name="Google Shape;479;p58"/>
          <p:cNvSpPr txBox="1">
            <a:spLocks noGrp="1"/>
          </p:cNvSpPr>
          <p:nvPr>
            <p:ph type="body" idx="4294967295"/>
          </p:nvPr>
        </p:nvSpPr>
        <p:spPr>
          <a:xfrm>
            <a:off x="13070163" y="4519837"/>
            <a:ext cx="4433887" cy="1771650"/>
          </a:xfrm>
          <a:prstGeom prst="rect">
            <a:avLst/>
          </a:prstGeom>
        </p:spPr>
        <p:txBody>
          <a:bodyPr spcFirstLastPara="1" wrap="square" lIns="182850" tIns="182850" rIns="182850" bIns="182850" anchor="t" anchorCtr="0">
            <a:noAutofit/>
          </a:bodyPr>
          <a:lstStyle/>
          <a:p>
            <a:pPr marL="0" lvl="0" indent="0" algn="ctr">
              <a:buNone/>
            </a:pPr>
            <a:r>
              <a:rPr lang="en-GB" sz="4400" dirty="0" err="1">
                <a:solidFill>
                  <a:schemeClr val="bg1"/>
                </a:solidFill>
                <a:latin typeface="Times New Roman" panose="02020603050405020304" pitchFamily="18" charset="0"/>
                <a:cs typeface="Times New Roman" panose="02020603050405020304" pitchFamily="18" charset="0"/>
              </a:rPr>
              <a:t>Çalınan</a:t>
            </a:r>
            <a:r>
              <a:rPr lang="en-GB" sz="4400" dirty="0">
                <a:solidFill>
                  <a:schemeClr val="bg1"/>
                </a:solidFill>
                <a:latin typeface="Times New Roman" panose="02020603050405020304" pitchFamily="18" charset="0"/>
                <a:cs typeface="Times New Roman" panose="02020603050405020304" pitchFamily="18" charset="0"/>
              </a:rPr>
              <a:t> "</a:t>
            </a:r>
            <a:r>
              <a:rPr lang="en-GB" sz="4400" dirty="0" err="1">
                <a:solidFill>
                  <a:schemeClr val="bg1"/>
                </a:solidFill>
                <a:latin typeface="Times New Roman" panose="02020603050405020304" pitchFamily="18" charset="0"/>
                <a:cs typeface="Times New Roman" panose="02020603050405020304" pitchFamily="18" charset="0"/>
              </a:rPr>
              <a:t>sesler</a:t>
            </a:r>
            <a:r>
              <a:rPr lang="en-GB" sz="4400" dirty="0">
                <a:latin typeface="Times New Roman" panose="02020603050405020304" pitchFamily="18" charset="0"/>
                <a:cs typeface="Times New Roman" panose="02020603050405020304" pitchFamily="18" charset="0"/>
              </a:rPr>
              <a:t>"</a:t>
            </a:r>
            <a:endParaRPr sz="4400" dirty="0">
              <a:latin typeface="Times New Roman" panose="02020603050405020304" pitchFamily="18" charset="0"/>
              <a:cs typeface="Times New Roman" panose="02020603050405020304" pitchFamily="18" charset="0"/>
            </a:endParaRPr>
          </a:p>
        </p:txBody>
      </p:sp>
      <p:sp>
        <p:nvSpPr>
          <p:cNvPr id="474" name="Google Shape;474;p58"/>
          <p:cNvSpPr/>
          <p:nvPr/>
        </p:nvSpPr>
        <p:spPr>
          <a:xfrm>
            <a:off x="1477025" y="2897113"/>
            <a:ext cx="3892500" cy="2363100"/>
          </a:xfrm>
          <a:prstGeom prst="rect">
            <a:avLst/>
          </a:prstGeom>
          <a:solidFill>
            <a:srgbClr val="FFD96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0" dirty="0"/>
              <a:t>Audio Listener</a:t>
            </a:r>
            <a:endParaRPr sz="6000" dirty="0"/>
          </a:p>
        </p:txBody>
      </p:sp>
      <p:sp>
        <p:nvSpPr>
          <p:cNvPr id="475" name="Google Shape;475;p58"/>
          <p:cNvSpPr/>
          <p:nvPr/>
        </p:nvSpPr>
        <p:spPr>
          <a:xfrm>
            <a:off x="7235800" y="4860675"/>
            <a:ext cx="3892500" cy="2363100"/>
          </a:xfrm>
          <a:prstGeom prst="rect">
            <a:avLst/>
          </a:prstGeom>
          <a:solidFill>
            <a:srgbClr val="FFD96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0"/>
              <a:t>Audio Source</a:t>
            </a:r>
            <a:endParaRPr sz="6000"/>
          </a:p>
        </p:txBody>
      </p:sp>
      <p:sp>
        <p:nvSpPr>
          <p:cNvPr id="476" name="Google Shape;476;p58"/>
          <p:cNvSpPr/>
          <p:nvPr/>
        </p:nvSpPr>
        <p:spPr>
          <a:xfrm>
            <a:off x="13253175" y="6369275"/>
            <a:ext cx="3892500" cy="2363100"/>
          </a:xfrm>
          <a:prstGeom prst="rect">
            <a:avLst/>
          </a:prstGeom>
          <a:solidFill>
            <a:srgbClr val="FFD96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0"/>
              <a:t>Audio </a:t>
            </a:r>
            <a:br>
              <a:rPr lang="en-GB" sz="6000"/>
            </a:br>
            <a:r>
              <a:rPr lang="en-GB" sz="6000"/>
              <a:t>File</a:t>
            </a:r>
            <a:endParaRPr sz="6000"/>
          </a:p>
        </p:txBody>
      </p:sp>
      <p:cxnSp>
        <p:nvCxnSpPr>
          <p:cNvPr id="480" name="Google Shape;480;p58"/>
          <p:cNvCxnSpPr>
            <a:endCxn id="474" idx="3"/>
          </p:cNvCxnSpPr>
          <p:nvPr/>
        </p:nvCxnSpPr>
        <p:spPr>
          <a:xfrm rot="10800000">
            <a:off x="5369525" y="4078663"/>
            <a:ext cx="1866300" cy="1963500"/>
          </a:xfrm>
          <a:prstGeom prst="straightConnector1">
            <a:avLst/>
          </a:prstGeom>
          <a:noFill/>
          <a:ln w="114300" cap="flat" cmpd="sng">
            <a:solidFill>
              <a:srgbClr val="FFFFFF"/>
            </a:solidFill>
            <a:prstDash val="solid"/>
            <a:round/>
            <a:headEnd type="none" w="med" len="med"/>
            <a:tailEnd type="triangle" w="med" len="med"/>
          </a:ln>
        </p:spPr>
      </p:cxnSp>
      <p:cxnSp>
        <p:nvCxnSpPr>
          <p:cNvPr id="481" name="Google Shape;481;p58"/>
          <p:cNvCxnSpPr>
            <a:stCxn id="476" idx="1"/>
            <a:endCxn id="475" idx="3"/>
          </p:cNvCxnSpPr>
          <p:nvPr/>
        </p:nvCxnSpPr>
        <p:spPr>
          <a:xfrm rot="10800000">
            <a:off x="11128275" y="6042125"/>
            <a:ext cx="2124900" cy="1508700"/>
          </a:xfrm>
          <a:prstGeom prst="straightConnector1">
            <a:avLst/>
          </a:prstGeom>
          <a:noFill/>
          <a:ln w="114300" cap="flat" cmpd="sng">
            <a:solidFill>
              <a:srgbClr val="FFFFFF"/>
            </a:solidFill>
            <a:prstDash val="solid"/>
            <a:round/>
            <a:headEnd type="none" w="med" len="med"/>
            <a:tailEnd type="triangle" w="med" len="med"/>
          </a:ln>
        </p:spPr>
      </p:cxnSp>
      <p:sp>
        <p:nvSpPr>
          <p:cNvPr id="2" name="TextBox 1">
            <a:extLst>
              <a:ext uri="{FF2B5EF4-FFF2-40B4-BE49-F238E27FC236}">
                <a16:creationId xmlns:a16="http://schemas.microsoft.com/office/drawing/2014/main" id="{1407CB70-A4D6-A9CD-D171-9A0AB80A9ED5}"/>
              </a:ext>
            </a:extLst>
          </p:cNvPr>
          <p:cNvSpPr txBox="1"/>
          <p:nvPr/>
        </p:nvSpPr>
        <p:spPr>
          <a:xfrm>
            <a:off x="6961750" y="7550825"/>
            <a:ext cx="4136069" cy="769441"/>
          </a:xfrm>
          <a:prstGeom prst="rect">
            <a:avLst/>
          </a:prstGeom>
          <a:noFill/>
        </p:spPr>
        <p:txBody>
          <a:bodyPr wrap="none" rtlCol="0">
            <a:spAutoFit/>
          </a:bodyPr>
          <a:lstStyle/>
          <a:p>
            <a:r>
              <a:rPr lang="en-TR" sz="4400" dirty="0">
                <a:solidFill>
                  <a:schemeClr val="bg1"/>
                </a:solidFill>
                <a:latin typeface="Times New Roman" panose="02020603050405020304" pitchFamily="18" charset="0"/>
                <a:cs typeface="Times New Roman" panose="02020603050405020304" pitchFamily="18" charset="0"/>
              </a:rPr>
              <a:t>Sesi Çalmak iÇin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
                                        <p:tgtEl>
                                          <p:spTgt spid="474"/>
                                        </p:tgtEl>
                                      </p:cBhvr>
                                    </p:animEffect>
                                  </p:childTnLst>
                                </p:cTn>
                              </p:par>
                              <p:par>
                                <p:cTn id="8" presetID="10" presetClass="entr" presetSubtype="0" fill="hold" nodeType="withEffect">
                                  <p:stCondLst>
                                    <p:cond delay="0"/>
                                  </p:stCondLst>
                                  <p:childTnLst>
                                    <p:set>
                                      <p:cBhvr>
                                        <p:cTn id="9" dur="1" fill="hold">
                                          <p:stCondLst>
                                            <p:cond delay="0"/>
                                          </p:stCondLst>
                                        </p:cTn>
                                        <p:tgtEl>
                                          <p:spTgt spid="477"/>
                                        </p:tgtEl>
                                        <p:attrNameLst>
                                          <p:attrName>style.visibility</p:attrName>
                                        </p:attrNameLst>
                                      </p:cBhvr>
                                      <p:to>
                                        <p:strVal val="visible"/>
                                      </p:to>
                                    </p:set>
                                    <p:animEffect transition="in" filter="fade">
                                      <p:cBhvr>
                                        <p:cTn id="10" dur="1"/>
                                        <p:tgtEl>
                                          <p:spTgt spid="4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5"/>
                                        </p:tgtEl>
                                        <p:attrNameLst>
                                          <p:attrName>style.visibility</p:attrName>
                                        </p:attrNameLst>
                                      </p:cBhvr>
                                      <p:to>
                                        <p:strVal val="visible"/>
                                      </p:to>
                                    </p:set>
                                    <p:animEffect transition="in" filter="fade">
                                      <p:cBhvr>
                                        <p:cTn id="15" dur="1"/>
                                        <p:tgtEl>
                                          <p:spTgt spid="475"/>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1"/>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78"/>
                                        </p:tgtEl>
                                        <p:attrNameLst>
                                          <p:attrName>style.visibility</p:attrName>
                                        </p:attrNameLst>
                                      </p:cBhvr>
                                      <p:to>
                                        <p:strVal val="visible"/>
                                      </p:to>
                                    </p:set>
                                    <p:animEffect transition="in" filter="fade">
                                      <p:cBhvr>
                                        <p:cTn id="21" dur="1"/>
                                        <p:tgtEl>
                                          <p:spTgt spid="4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6"/>
                                        </p:tgtEl>
                                        <p:attrNameLst>
                                          <p:attrName>style.visibility</p:attrName>
                                        </p:attrNameLst>
                                      </p:cBhvr>
                                      <p:to>
                                        <p:strVal val="visible"/>
                                      </p:to>
                                    </p:set>
                                    <p:animEffect transition="in" filter="fade">
                                      <p:cBhvr>
                                        <p:cTn id="26" dur="1"/>
                                        <p:tgtEl>
                                          <p:spTgt spid="476"/>
                                        </p:tgtEl>
                                      </p:cBhvr>
                                    </p:animEffect>
                                  </p:childTnLst>
                                </p:cTn>
                              </p:par>
                              <p:par>
                                <p:cTn id="27" presetID="10" presetClass="entr" presetSubtype="0" fill="hold" nodeType="withEffect">
                                  <p:stCondLst>
                                    <p:cond delay="0"/>
                                  </p:stCondLst>
                                  <p:childTnLst>
                                    <p:set>
                                      <p:cBhvr>
                                        <p:cTn id="28" dur="1" fill="hold">
                                          <p:stCondLst>
                                            <p:cond delay="0"/>
                                          </p:stCondLst>
                                        </p:cTn>
                                        <p:tgtEl>
                                          <p:spTgt spid="481"/>
                                        </p:tgtEl>
                                        <p:attrNameLst>
                                          <p:attrName>style.visibility</p:attrName>
                                        </p:attrNameLst>
                                      </p:cBhvr>
                                      <p:to>
                                        <p:strVal val="visible"/>
                                      </p:to>
                                    </p:set>
                                    <p:animEffect transition="in" filter="fade">
                                      <p:cBhvr>
                                        <p:cTn id="29" dur="1"/>
                                        <p:tgtEl>
                                          <p:spTgt spid="481"/>
                                        </p:tgtEl>
                                      </p:cBhvr>
                                    </p:animEffect>
                                  </p:childTnLst>
                                </p:cTn>
                              </p:par>
                              <p:par>
                                <p:cTn id="30" presetID="10" presetClass="entr" presetSubtype="0" fill="hold" nodeType="withEffect">
                                  <p:stCondLst>
                                    <p:cond delay="0"/>
                                  </p:stCondLst>
                                  <p:childTnLst>
                                    <p:set>
                                      <p:cBhvr>
                                        <p:cTn id="31" dur="1" fill="hold">
                                          <p:stCondLst>
                                            <p:cond delay="0"/>
                                          </p:stCondLst>
                                        </p:cTn>
                                        <p:tgtEl>
                                          <p:spTgt spid="479"/>
                                        </p:tgtEl>
                                        <p:attrNameLst>
                                          <p:attrName>style.visibility</p:attrName>
                                        </p:attrNameLst>
                                      </p:cBhvr>
                                      <p:to>
                                        <p:strVal val="visible"/>
                                      </p:to>
                                    </p:set>
                                    <p:animEffect transition="in" filter="fade">
                                      <p:cBhvr>
                                        <p:cTn id="32" dur="1"/>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93FF-4C1D-A5C3-8F11-E24F19732680}"/>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08B0109B-7899-4CE8-F0CF-4D16EF0EDF9B}"/>
              </a:ext>
            </a:extLst>
          </p:cNvPr>
          <p:cNvSpPr>
            <a:spLocks noGrp="1"/>
          </p:cNvSpPr>
          <p:nvPr>
            <p:ph type="body" idx="1"/>
          </p:nvPr>
        </p:nvSpPr>
        <p:spPr>
          <a:xfrm>
            <a:off x="822000" y="7832785"/>
            <a:ext cx="16644000" cy="1254001"/>
          </a:xfrm>
        </p:spPr>
        <p:txBody>
          <a:bodyPr/>
          <a:lstStyle/>
          <a:p>
            <a:r>
              <a:rPr lang="en-TR" sz="4400" dirty="0"/>
              <a:t>Audio Listener Main Camera’nın içinde bulunur.Eğer yoksa add componenta ismini yazıp ekleyebilirsiniz.</a:t>
            </a:r>
          </a:p>
        </p:txBody>
      </p:sp>
      <p:pic>
        <p:nvPicPr>
          <p:cNvPr id="5" name="Picture 4">
            <a:extLst>
              <a:ext uri="{FF2B5EF4-FFF2-40B4-BE49-F238E27FC236}">
                <a16:creationId xmlns:a16="http://schemas.microsoft.com/office/drawing/2014/main" id="{A6CEF4D9-0193-15EB-AC8C-626E8163B0BF}"/>
              </a:ext>
            </a:extLst>
          </p:cNvPr>
          <p:cNvPicPr>
            <a:picLocks noChangeAspect="1"/>
          </p:cNvPicPr>
          <p:nvPr/>
        </p:nvPicPr>
        <p:blipFill>
          <a:blip r:embed="rId2"/>
          <a:stretch>
            <a:fillRect/>
          </a:stretch>
        </p:blipFill>
        <p:spPr>
          <a:xfrm>
            <a:off x="2859656" y="2085346"/>
            <a:ext cx="11430917" cy="5747439"/>
          </a:xfrm>
          <a:prstGeom prst="rect">
            <a:avLst/>
          </a:prstGeom>
        </p:spPr>
      </p:pic>
    </p:spTree>
    <p:extLst>
      <p:ext uri="{BB962C8B-B14F-4D97-AF65-F5344CB8AC3E}">
        <p14:creationId xmlns:p14="http://schemas.microsoft.com/office/powerpoint/2010/main" val="1505581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1028-0400-4803-3DC5-AF3929D5E4EA}"/>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2A468834-FF9A-3CDD-254E-EA8BFE073043}"/>
              </a:ext>
            </a:extLst>
          </p:cNvPr>
          <p:cNvSpPr>
            <a:spLocks noGrp="1"/>
          </p:cNvSpPr>
          <p:nvPr>
            <p:ph type="body" idx="1"/>
          </p:nvPr>
        </p:nvSpPr>
        <p:spPr>
          <a:xfrm>
            <a:off x="860028" y="8264106"/>
            <a:ext cx="16644000" cy="1070958"/>
          </a:xfrm>
        </p:spPr>
        <p:txBody>
          <a:bodyPr/>
          <a:lstStyle/>
          <a:p>
            <a:r>
              <a:rPr lang="en-TR" dirty="0"/>
              <a:t>Roketi seçip audio source componenti ekliyoruz</a:t>
            </a:r>
          </a:p>
        </p:txBody>
      </p:sp>
      <p:pic>
        <p:nvPicPr>
          <p:cNvPr id="6" name="Picture 5">
            <a:extLst>
              <a:ext uri="{FF2B5EF4-FFF2-40B4-BE49-F238E27FC236}">
                <a16:creationId xmlns:a16="http://schemas.microsoft.com/office/drawing/2014/main" id="{B89E84CC-874C-4F31-8370-EC78C031AD13}"/>
              </a:ext>
            </a:extLst>
          </p:cNvPr>
          <p:cNvPicPr>
            <a:picLocks noChangeAspect="1"/>
          </p:cNvPicPr>
          <p:nvPr/>
        </p:nvPicPr>
        <p:blipFill>
          <a:blip r:embed="rId2"/>
          <a:stretch>
            <a:fillRect/>
          </a:stretch>
        </p:blipFill>
        <p:spPr>
          <a:xfrm>
            <a:off x="1755475" y="1735059"/>
            <a:ext cx="14191870" cy="6182708"/>
          </a:xfrm>
          <a:prstGeom prst="rect">
            <a:avLst/>
          </a:prstGeom>
        </p:spPr>
      </p:pic>
    </p:spTree>
    <p:extLst>
      <p:ext uri="{BB962C8B-B14F-4D97-AF65-F5344CB8AC3E}">
        <p14:creationId xmlns:p14="http://schemas.microsoft.com/office/powerpoint/2010/main" val="29131640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B5EF04-5ABC-3862-FDB8-3A99B5AEF74E}"/>
              </a:ext>
            </a:extLst>
          </p:cNvPr>
          <p:cNvSpPr>
            <a:spLocks noGrp="1"/>
          </p:cNvSpPr>
          <p:nvPr>
            <p:ph type="body" idx="1"/>
          </p:nvPr>
        </p:nvSpPr>
        <p:spPr>
          <a:xfrm>
            <a:off x="3783685" y="138818"/>
            <a:ext cx="13634078" cy="7546964"/>
          </a:xfrm>
        </p:spPr>
        <p:txBody>
          <a:bodyPr/>
          <a:lstStyle/>
          <a:p>
            <a:r>
              <a:rPr lang="en-TR" sz="3600" dirty="0"/>
              <a:t>Audio souce componentinda sesle ilgili ayarları yapmanızı sağlayan seçenekler mevcuttur.</a:t>
            </a:r>
          </a:p>
          <a:p>
            <a:r>
              <a:rPr lang="en-TR" sz="3600" dirty="0"/>
              <a:t>Audio Clip kısmını seçerek çalmasını istediğiniz ses dosyasını atayın.(freesond.org sayfasından rocket boost aramasıyla bulabilirsiniz)</a:t>
            </a:r>
          </a:p>
          <a:p>
            <a:r>
              <a:rPr lang="en-TR" sz="3600" dirty="0"/>
              <a:t>Sadece kendimiz kullanacağımız için lisansa önem göstermeniz gerekmiyor ancak online olarak yayınlayacaksanız lisanslara dikkat etmelisiniz.</a:t>
            </a:r>
          </a:p>
          <a:p>
            <a:r>
              <a:rPr lang="en-TR" sz="3600" dirty="0"/>
              <a:t>Bir başka opsiyon Audacity programını indirip kendinizin sesleri kayıt etmesidir. Mesela bir fanın sesini kaydedip sonra oynayarak(effect sekmesinde effect ekleyip değiştirerek) roket sesi olarak kullanabilirsiniz. Audacityle hazırladığınız dosyayı file-&gt;export audio ile istediğiniz formatta save edebilirsiniz. Wav yada mp3 kullanabilirsiniz ama oyun için en iyisi ogg formatıdır.</a:t>
            </a:r>
          </a:p>
        </p:txBody>
      </p:sp>
      <p:pic>
        <p:nvPicPr>
          <p:cNvPr id="4" name="Picture 3">
            <a:extLst>
              <a:ext uri="{FF2B5EF4-FFF2-40B4-BE49-F238E27FC236}">
                <a16:creationId xmlns:a16="http://schemas.microsoft.com/office/drawing/2014/main" id="{91B4B0A6-173E-069D-16C7-9E93D5EBBE28}"/>
              </a:ext>
            </a:extLst>
          </p:cNvPr>
          <p:cNvPicPr>
            <a:picLocks noChangeAspect="1"/>
          </p:cNvPicPr>
          <p:nvPr/>
        </p:nvPicPr>
        <p:blipFill>
          <a:blip r:embed="rId2"/>
          <a:stretch>
            <a:fillRect/>
          </a:stretch>
        </p:blipFill>
        <p:spPr>
          <a:xfrm>
            <a:off x="530884" y="534100"/>
            <a:ext cx="3009900" cy="6756400"/>
          </a:xfrm>
          <a:prstGeom prst="rect">
            <a:avLst/>
          </a:prstGeom>
        </p:spPr>
      </p:pic>
    </p:spTree>
    <p:extLst>
      <p:ext uri="{BB962C8B-B14F-4D97-AF65-F5344CB8AC3E}">
        <p14:creationId xmlns:p14="http://schemas.microsoft.com/office/powerpoint/2010/main" val="610974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7765-0726-7E66-6FE6-ACA94375B811}"/>
              </a:ext>
            </a:extLst>
          </p:cNvPr>
          <p:cNvSpPr>
            <a:spLocks noGrp="1"/>
          </p:cNvSpPr>
          <p:nvPr>
            <p:ph type="title"/>
          </p:nvPr>
        </p:nvSpPr>
        <p:spPr/>
        <p:txBody>
          <a:bodyPr/>
          <a:lstStyle/>
          <a:p>
            <a:endParaRPr lang="en-TR"/>
          </a:p>
        </p:txBody>
      </p:sp>
      <p:sp>
        <p:nvSpPr>
          <p:cNvPr id="3" name="Text Placeholder 2">
            <a:extLst>
              <a:ext uri="{FF2B5EF4-FFF2-40B4-BE49-F238E27FC236}">
                <a16:creationId xmlns:a16="http://schemas.microsoft.com/office/drawing/2014/main" id="{E83D6F16-31A7-BB51-A2C5-9F860A915DC7}"/>
              </a:ext>
            </a:extLst>
          </p:cNvPr>
          <p:cNvSpPr>
            <a:spLocks noGrp="1"/>
          </p:cNvSpPr>
          <p:nvPr>
            <p:ph type="body" idx="1"/>
          </p:nvPr>
        </p:nvSpPr>
        <p:spPr>
          <a:xfrm>
            <a:off x="860028" y="7470474"/>
            <a:ext cx="16644000" cy="1864589"/>
          </a:xfrm>
        </p:spPr>
        <p:txBody>
          <a:bodyPr/>
          <a:lstStyle/>
          <a:p>
            <a:r>
              <a:rPr lang="en-TR" dirty="0"/>
              <a:t>Drag-Drop ile Assets-&gt;Audio içine dosyamızı ekliyoruz.</a:t>
            </a:r>
          </a:p>
        </p:txBody>
      </p:sp>
      <p:pic>
        <p:nvPicPr>
          <p:cNvPr id="6" name="Picture 5">
            <a:extLst>
              <a:ext uri="{FF2B5EF4-FFF2-40B4-BE49-F238E27FC236}">
                <a16:creationId xmlns:a16="http://schemas.microsoft.com/office/drawing/2014/main" id="{B926DE90-31E1-8A8B-C5B9-AB44DD25F0CB}"/>
              </a:ext>
            </a:extLst>
          </p:cNvPr>
          <p:cNvPicPr>
            <a:picLocks noChangeAspect="1"/>
          </p:cNvPicPr>
          <p:nvPr/>
        </p:nvPicPr>
        <p:blipFill>
          <a:blip r:embed="rId2"/>
          <a:stretch>
            <a:fillRect/>
          </a:stretch>
        </p:blipFill>
        <p:spPr>
          <a:xfrm>
            <a:off x="2635369" y="1788100"/>
            <a:ext cx="11787404" cy="5682374"/>
          </a:xfrm>
          <a:prstGeom prst="rect">
            <a:avLst/>
          </a:prstGeom>
        </p:spPr>
      </p:pic>
    </p:spTree>
    <p:extLst>
      <p:ext uri="{BB962C8B-B14F-4D97-AF65-F5344CB8AC3E}">
        <p14:creationId xmlns:p14="http://schemas.microsoft.com/office/powerpoint/2010/main" val="15869257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F5FB-66E0-ADF0-BDEF-226F3AD017B7}"/>
              </a:ext>
            </a:extLst>
          </p:cNvPr>
          <p:cNvSpPr>
            <a:spLocks noGrp="1"/>
          </p:cNvSpPr>
          <p:nvPr>
            <p:ph type="title"/>
          </p:nvPr>
        </p:nvSpPr>
        <p:spPr/>
        <p:txBody>
          <a:bodyPr/>
          <a:lstStyle/>
          <a:p>
            <a:endParaRPr lang="en-TR" dirty="0"/>
          </a:p>
        </p:txBody>
      </p:sp>
      <p:sp>
        <p:nvSpPr>
          <p:cNvPr id="3" name="Text Placeholder 2">
            <a:extLst>
              <a:ext uri="{FF2B5EF4-FFF2-40B4-BE49-F238E27FC236}">
                <a16:creationId xmlns:a16="http://schemas.microsoft.com/office/drawing/2014/main" id="{0FABBA67-54EF-617A-5410-B956BB568B49}"/>
              </a:ext>
            </a:extLst>
          </p:cNvPr>
          <p:cNvSpPr>
            <a:spLocks noGrp="1"/>
          </p:cNvSpPr>
          <p:nvPr>
            <p:ph type="body" idx="1"/>
          </p:nvPr>
        </p:nvSpPr>
        <p:spPr>
          <a:xfrm>
            <a:off x="860050" y="7892899"/>
            <a:ext cx="16644000" cy="1036453"/>
          </a:xfrm>
        </p:spPr>
        <p:txBody>
          <a:bodyPr/>
          <a:lstStyle/>
          <a:p>
            <a:r>
              <a:rPr lang="en-TR" sz="4400" dirty="0"/>
              <a:t>Gene assets-&gt;audio içinden çek-bırak ile audio clip kısmına ekliyoruz ve play on awake opsiyonunu aktif ediyoruz.</a:t>
            </a:r>
          </a:p>
        </p:txBody>
      </p:sp>
      <p:pic>
        <p:nvPicPr>
          <p:cNvPr id="4" name="Picture 3">
            <a:extLst>
              <a:ext uri="{FF2B5EF4-FFF2-40B4-BE49-F238E27FC236}">
                <a16:creationId xmlns:a16="http://schemas.microsoft.com/office/drawing/2014/main" id="{E45A6E05-1B2C-0B6B-0A0A-4534C1624D1F}"/>
              </a:ext>
            </a:extLst>
          </p:cNvPr>
          <p:cNvPicPr>
            <a:picLocks noChangeAspect="1"/>
          </p:cNvPicPr>
          <p:nvPr/>
        </p:nvPicPr>
        <p:blipFill>
          <a:blip r:embed="rId2"/>
          <a:stretch>
            <a:fillRect/>
          </a:stretch>
        </p:blipFill>
        <p:spPr>
          <a:xfrm>
            <a:off x="2204048" y="1788100"/>
            <a:ext cx="13016105" cy="5887252"/>
          </a:xfrm>
          <a:prstGeom prst="rect">
            <a:avLst/>
          </a:prstGeom>
        </p:spPr>
      </p:pic>
    </p:spTree>
    <p:extLst>
      <p:ext uri="{BB962C8B-B14F-4D97-AF65-F5344CB8AC3E}">
        <p14:creationId xmlns:p14="http://schemas.microsoft.com/office/powerpoint/2010/main" val="1140719696"/>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2104</TotalTime>
  <Words>2987</Words>
  <Application>Microsoft Macintosh PowerPoint</Application>
  <PresentationFormat>Custom</PresentationFormat>
  <Paragraphs>370</Paragraphs>
  <Slides>162</Slides>
  <Notes>66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162</vt:i4>
      </vt:variant>
    </vt:vector>
  </HeadingPairs>
  <TitlesOfParts>
    <vt:vector size="169" baseType="lpstr">
      <vt:lpstr>Arial</vt:lpstr>
      <vt:lpstr>Cambria Math</vt:lpstr>
      <vt:lpstr>Consolas</vt:lpstr>
      <vt:lpstr>Helvetica Neue</vt:lpstr>
      <vt:lpstr>Roboto</vt:lpstr>
      <vt:lpstr>Times New Roman</vt:lpstr>
      <vt:lpstr>Black</vt:lpstr>
      <vt:lpstr>Section Intro - Project Boost</vt:lpstr>
      <vt:lpstr>Game Design - Project Boost</vt:lpstr>
      <vt:lpstr>Game Screen</vt:lpstr>
      <vt:lpstr>Project Boost Game Design</vt:lpstr>
      <vt:lpstr>Game Flow And Screens</vt:lpstr>
      <vt:lpstr>Game Theme (ie. Story &amp; Visuals)</vt:lpstr>
      <vt:lpstr>What’s Your Theme?</vt:lpstr>
      <vt:lpstr>Onion Design(soğan dizaynı)</vt:lpstr>
      <vt:lpstr>Common Development Questions</vt:lpstr>
      <vt:lpstr>Soğan tasarımı</vt:lpstr>
      <vt:lpstr>Game Screen</vt:lpstr>
      <vt:lpstr>Soğan Tasarımımızı Çizin </vt:lpstr>
      <vt:lpstr>Project Boost İçin Soğan Tasarımı</vt:lpstr>
      <vt:lpstr>Unity Units</vt:lpstr>
      <vt:lpstr>Yeni Bir Proje Oluşturun</vt:lpstr>
      <vt:lpstr>Başlangıç Parçalarımızı Oluşturmak</vt:lpstr>
      <vt:lpstr>Hangi eksen hangisi</vt:lpstr>
      <vt:lpstr>PowerPoint Presentation</vt:lpstr>
      <vt:lpstr>PowerPoint Presentation</vt:lpstr>
      <vt:lpstr>PowerPoint Presentation</vt:lpstr>
      <vt:lpstr>√</vt:lpstr>
      <vt:lpstr>PowerPoint Presentation</vt:lpstr>
      <vt:lpstr>PowerPoint Presentation</vt:lpstr>
      <vt:lpstr>PowerPoint Presentation</vt:lpstr>
      <vt:lpstr>Başlangıç Parçalarımızı Oluşturun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Introducing Classes</vt:lpstr>
      <vt:lpstr>PowerPoint Presentation</vt:lpstr>
      <vt:lpstr>C# Nasıl Geniş Çapta Düzenlenir?</vt:lpstr>
      <vt:lpstr>PowerPoint Presentation</vt:lpstr>
      <vt:lpstr>Sınıflar Nelerdir?</vt:lpstr>
      <vt:lpstr>Classes We Create</vt:lpstr>
      <vt:lpstr>Sınıfta Çok Fazla Şey Olması Karmaşadır</vt:lpstr>
      <vt:lpstr>Sınıfta Çok Fazla Şey Olması Karmaşadır</vt:lpstr>
      <vt:lpstr>Kodumuzu Kapsüllemek</vt:lpstr>
      <vt:lpstr>Bizim İçin Zaten Oluşturulmuş Sınıflar</vt:lpstr>
      <vt:lpstr>PowerPoint Presentation</vt:lpstr>
      <vt:lpstr>PowerPoint Presentation</vt:lpstr>
      <vt:lpstr>PowerPoint Presentation</vt:lpstr>
      <vt:lpstr>PowerPoint Presentation</vt:lpstr>
      <vt:lpstr>PowerPoint Presentation</vt:lpstr>
      <vt:lpstr>PowerPoint Presentation</vt:lpstr>
      <vt:lpstr>Basic Input Binding-Temel Giriş Bağlama</vt:lpstr>
      <vt:lpstr>PowerPoint Presentation</vt:lpstr>
      <vt:lpstr>PowerPoint Presentation</vt:lpstr>
      <vt:lpstr>PowerPoint Presentation</vt:lpstr>
      <vt:lpstr>Kodumuzu Bitirin</vt:lpstr>
      <vt:lpstr>PowerPoint Presentation</vt:lpstr>
      <vt:lpstr>PowerPoint Presentation</vt:lpstr>
      <vt:lpstr>PowerPoint Presentation</vt:lpstr>
      <vt:lpstr>PowerPoint Presentation</vt:lpstr>
      <vt:lpstr>AddRelativeForce() öğesini kullanma</vt:lpstr>
      <vt:lpstr>PowerPoint Presentation</vt:lpstr>
      <vt:lpstr>PowerPoint Presentation</vt:lpstr>
      <vt:lpstr>PowerPoint Presentation</vt:lpstr>
      <vt:lpstr>PowerPoint Presentation</vt:lpstr>
      <vt:lpstr>İtme için Değişken</vt:lpstr>
      <vt:lpstr>Roketimizi Ayarlamak</vt:lpstr>
      <vt:lpstr>PowerPoint Presentation</vt:lpstr>
      <vt:lpstr>Transform.Rotate() ile Roketimizi döndürmek</vt:lpstr>
      <vt:lpstr>Önce rotasyonu yapalım.</vt:lpstr>
      <vt:lpstr>Roketimizin Dönüşünü Ayarlamak</vt:lpstr>
      <vt:lpstr>PowerPoint Presentation</vt:lpstr>
      <vt:lpstr>PowerPoint Presentation</vt:lpstr>
      <vt:lpstr>Rijit Gövde Kısıtlamaları</vt:lpstr>
      <vt:lpstr>Hareketimizi Düzene Sokalım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Control Repo</vt:lpstr>
      <vt:lpstr>Biraz Terminology</vt:lpstr>
      <vt:lpstr>Kaynak Denetimi Neden Kullanılır?</vt:lpstr>
      <vt:lpstr>Kendi Reponuzu Ayarlama</vt:lpstr>
      <vt:lpstr>Unity Audio Tanıtım</vt:lpstr>
      <vt:lpstr>İhtiyacımız Olan 3 Ana Şey</vt:lpstr>
      <vt:lpstr>PowerPoint Presentation</vt:lpstr>
      <vt:lpstr>PowerPoint Presentation</vt:lpstr>
      <vt:lpstr>PowerPoint Presentation</vt:lpstr>
      <vt:lpstr>PowerPoint Presentation</vt:lpstr>
      <vt:lpstr>PowerPoint Presentation</vt:lpstr>
      <vt:lpstr>PowerPoint Presentation</vt:lpstr>
      <vt:lpstr>Linking Components To Assets</vt:lpstr>
      <vt:lpstr>Play AudioSource SFX </vt:lpstr>
      <vt:lpstr>İpucları</vt:lpstr>
      <vt:lpstr>Play SFX When Thrusting</vt:lpstr>
      <vt:lpstr>PowerPoint Presentation</vt:lpstr>
      <vt:lpstr>Switch Statements </vt:lpstr>
      <vt:lpstr>Switch Statements</vt:lpstr>
      <vt:lpstr>Switch Syntax</vt:lpstr>
      <vt:lpstr>PowerPoint Presentation</vt:lpstr>
      <vt:lpstr>PowerPoint Presentation</vt:lpstr>
      <vt:lpstr>Farklı çarpışma durumlarını yazdırın</vt:lpstr>
      <vt:lpstr>Switch Syntax</vt:lpstr>
      <vt:lpstr>PowerPoint Presentation</vt:lpstr>
      <vt:lpstr>SceneManager'ı Kullanarak Yeniden Doğma</vt:lpstr>
      <vt:lpstr>PowerPoint Presentation</vt:lpstr>
      <vt:lpstr>PowerPoint Presentation</vt:lpstr>
      <vt:lpstr>PowerPoint Presentation</vt:lpstr>
      <vt:lpstr>Geçerli Sahneyi Yeniden Yükle</vt:lpstr>
      <vt:lpstr>PowerPoint Presentation</vt:lpstr>
      <vt:lpstr>PowerPoint Presentation</vt:lpstr>
      <vt:lpstr>Load Next Level</vt:lpstr>
      <vt:lpstr>PowerPoint Presentation</vt:lpstr>
      <vt:lpstr>PowerPoint Presentation</vt:lpstr>
      <vt:lpstr>Sonraki Seviyeyi Yükle</vt:lpstr>
      <vt:lpstr>PowerPoint Presentation</vt:lpstr>
      <vt:lpstr>PowerPoint Presentation</vt:lpstr>
      <vt:lpstr>Invoke(çağırma) kullanma</vt:lpstr>
      <vt:lpstr>Invoke kullanma</vt:lpstr>
      <vt:lpstr>PowerPoint Presentation</vt:lpstr>
      <vt:lpstr>PowerPoint Presentation</vt:lpstr>
      <vt:lpstr>PowerPoint Presentation</vt:lpstr>
      <vt:lpstr>PowerPoint Presentation</vt:lpstr>
      <vt:lpstr>Bir sonraki seviyeyi geciktirmek için Invoke</vt:lpstr>
      <vt:lpstr>PowerPoint Presentation</vt:lpstr>
      <vt:lpstr>Çoklu Ses Klipleri</vt:lpstr>
      <vt:lpstr>PowerPoint Presentation</vt:lpstr>
      <vt:lpstr>PowerPoint Presentation</vt:lpstr>
      <vt:lpstr>PowerPoint Presentation</vt:lpstr>
      <vt:lpstr>PowerPoint Presentation</vt:lpstr>
      <vt:lpstr>Çarpışmada Ses Çal</vt:lpstr>
      <vt:lpstr>PowerPoint Presentation</vt:lpstr>
      <vt:lpstr>Durum için Bool Değişkeni</vt:lpstr>
      <vt:lpstr>Mantığımızı Tamamlayın</vt:lpstr>
      <vt:lpstr>PowerPoint Presentation</vt:lpstr>
      <vt:lpstr>Roketin Şık Görünmesini Sağlayın</vt:lpstr>
      <vt:lpstr>PowerPoint Presentation</vt:lpstr>
      <vt:lpstr>PowerPoint Presentation</vt:lpstr>
      <vt:lpstr>PowerPoint Presentation</vt:lpstr>
      <vt:lpstr>PowerPoint Presentation</vt:lpstr>
      <vt:lpstr>PowerPoint Presentation</vt:lpstr>
      <vt:lpstr>Roketinizin Farklı Görünmesini Sağlayın</vt:lpstr>
      <vt:lpstr>How To Trigger Particles</vt:lpstr>
      <vt:lpstr>PowerPoint Presentation</vt:lpstr>
      <vt:lpstr>Parçacık Sistem Bileşeni</vt:lpstr>
      <vt:lpstr>PowerPoint Presentation</vt:lpstr>
      <vt:lpstr>PowerPoint Presentation</vt:lpstr>
      <vt:lpstr>PowerPoint Presentation</vt:lpstr>
      <vt:lpstr>PowerPoint Presentation</vt:lpstr>
      <vt:lpstr>Parçacık Efektini Oynat</vt:lpstr>
      <vt:lpstr>PowerPoint Presentation</vt:lpstr>
      <vt:lpstr>Roket İtici için Parçacıklar</vt:lpstr>
      <vt:lpstr>Kendimizi Tetiklemeye Hazır Olun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Intro - Project Boost</dc:title>
  <cp:lastModifiedBy>Microsoft Office User</cp:lastModifiedBy>
  <cp:revision>11</cp:revision>
  <dcterms:modified xsi:type="dcterms:W3CDTF">2024-04-30T13:56:42Z</dcterms:modified>
</cp:coreProperties>
</file>